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64" r:id="rId2"/>
    <p:sldId id="283" r:id="rId3"/>
    <p:sldId id="292" r:id="rId4"/>
    <p:sldId id="293" r:id="rId5"/>
    <p:sldId id="294" r:id="rId6"/>
    <p:sldId id="295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291" r:id="rId15"/>
    <p:sldId id="289" r:id="rId16"/>
    <p:sldId id="288" r:id="rId17"/>
    <p:sldId id="281" r:id="rId18"/>
    <p:sldId id="287" r:id="rId19"/>
    <p:sldId id="290" r:id="rId20"/>
    <p:sldId id="303" r:id="rId21"/>
    <p:sldId id="280" r:id="rId22"/>
  </p:sldIdLst>
  <p:sldSz cx="9144000" cy="6858000" type="screen4x3"/>
  <p:notesSz cx="6797675" cy="9928225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8383"/>
    <a:srgbClr val="1B9783"/>
    <a:srgbClr val="FFCC99"/>
    <a:srgbClr val="50AAE6"/>
    <a:srgbClr val="5A6EB4"/>
    <a:srgbClr val="A00078"/>
    <a:srgbClr val="A01E28"/>
    <a:srgbClr val="A08232"/>
    <a:srgbClr val="DCA01E"/>
    <a:srgbClr val="FA82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1212" autoAdjust="0"/>
  </p:normalViewPr>
  <p:slideViewPr>
    <p:cSldViewPr>
      <p:cViewPr varScale="1">
        <p:scale>
          <a:sx n="74" d="100"/>
          <a:sy n="74" d="100"/>
        </p:scale>
        <p:origin x="1084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3180" y="-96"/>
      </p:cViewPr>
      <p:guideLst>
        <p:guide orient="horz" pos="3128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628574" y="508478"/>
            <a:ext cx="2734805" cy="30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b" anchorCtr="0" compatLnSpc="1">
            <a:prstTxWarp prst="textNoShape">
              <a:avLst/>
            </a:prstTxWarp>
          </a:bodyPr>
          <a:lstStyle>
            <a:lvl1pPr algn="r">
              <a:defRPr sz="800"/>
            </a:lvl1pPr>
          </a:lstStyle>
          <a:p>
            <a:pPr>
              <a:defRPr/>
            </a:pPr>
            <a:r>
              <a:rPr lang="de-DE" dirty="0"/>
              <a:t>Prof. Dr. Max Mustermann | Musterfakultät</a:t>
            </a:r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536576" y="9407683"/>
            <a:ext cx="3076262" cy="80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altLang="de-DE" sz="800" dirty="0"/>
              <a:t>KIT – Die Forschungsuniversität in der Helmholtz-Gemeinschaft</a:t>
            </a:r>
          </a:p>
        </p:txBody>
      </p:sp>
      <p:pic>
        <p:nvPicPr>
          <p:cNvPr id="6148" name="Picture 11" descr="KIT-Logo-rgb_d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45" y="205116"/>
            <a:ext cx="999196" cy="505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4944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907"/>
            <a:ext cx="5438140" cy="446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de-DE" dirty="0"/>
              <a:t>Prof. Dr. Max Mustermann | Musterfakultät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F67A72A-DB5D-4F56-8EC2-CA1C05C6F544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488943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II_rahmen_neu_tit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155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396875" y="6597650"/>
            <a:ext cx="36703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800" dirty="0"/>
              <a:t>KIT – Die Forschungsuniversität in der Helmholtz-Gemeinschaft</a:t>
            </a:r>
          </a:p>
        </p:txBody>
      </p:sp>
      <p:sp>
        <p:nvSpPr>
          <p:cNvPr id="7" name="Text Box 21"/>
          <p:cNvSpPr txBox="1">
            <a:spLocks noChangeArrowheads="1"/>
          </p:cNvSpPr>
          <p:nvPr/>
        </p:nvSpPr>
        <p:spPr bwMode="auto">
          <a:xfrm>
            <a:off x="683568" y="3320178"/>
            <a:ext cx="45370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1600" dirty="0">
                <a:solidFill>
                  <a:schemeClr val="bg1"/>
                </a:solidFill>
              </a:rPr>
              <a:t>Sonderforschungsbereich</a:t>
            </a:r>
            <a:r>
              <a:rPr lang="de-DE" altLang="de-DE" sz="1600" baseline="0" dirty="0">
                <a:solidFill>
                  <a:schemeClr val="bg1"/>
                </a:solidFill>
              </a:rPr>
              <a:t> 1176</a:t>
            </a:r>
            <a:endParaRPr lang="de-DE" altLang="de-DE" sz="1600" dirty="0">
              <a:solidFill>
                <a:schemeClr val="bg1"/>
              </a:solidFill>
            </a:endParaRPr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7318375" y="6497638"/>
            <a:ext cx="1727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 dirty="0">
                <a:solidFill>
                  <a:schemeClr val="bg1"/>
                </a:solidFill>
              </a:rPr>
              <a:t>www.kit.edu</a:t>
            </a:r>
          </a:p>
        </p:txBody>
      </p:sp>
      <p:pic>
        <p:nvPicPr>
          <p:cNvPr id="9" name="Picture 11" descr="KIT-Logo-rgb_d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33375"/>
            <a:ext cx="161925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fik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713" y="6381750"/>
            <a:ext cx="4699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333375"/>
            <a:ext cx="1639423" cy="57614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4112339"/>
            <a:ext cx="1619250" cy="1826751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01" r="4324" b="8000"/>
          <a:stretch/>
        </p:blipFill>
        <p:spPr>
          <a:xfrm>
            <a:off x="4067944" y="3220219"/>
            <a:ext cx="4545583" cy="44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78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smtClean="0"/>
              <a:t>Prof. Manfred Wilhelm - MGK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131666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59563" y="333375"/>
            <a:ext cx="2089150" cy="575945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0525" y="333375"/>
            <a:ext cx="6116638" cy="5759450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smtClean="0"/>
              <a:t>Prof. Manfred Wilhelm - MGK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226547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Prof. Manfred Wilhelm - MGK</a:t>
            </a:r>
          </a:p>
        </p:txBody>
      </p:sp>
    </p:spTree>
    <p:extLst>
      <p:ext uri="{BB962C8B-B14F-4D97-AF65-F5344CB8AC3E}">
        <p14:creationId xmlns:p14="http://schemas.microsoft.com/office/powerpoint/2010/main" val="200754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smtClean="0"/>
              <a:t>Prof. Manfred Wilhelm - MGK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6656602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21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smtClean="0"/>
              <a:t>Prof. Manfred Wilhelm - MGK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333000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smtClean="0"/>
              <a:t>Prof. Manfred Wilhelm - MGK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94847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smtClean="0"/>
              <a:t>Prof. Manfred Wilhelm - MGK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826687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smtClean="0"/>
              <a:t>Prof. Manfred Wilhelm - MGK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85303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smtClean="0"/>
              <a:t>Prof. Manfred Wilhelm - MGK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474151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smtClean="0"/>
              <a:t>Prof. Manfred Wilhelm - MGK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49781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I_rahmen_neu_folg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0525" y="333375"/>
            <a:ext cx="69119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Folientitel durch klicken hinzufügen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2113" y="1198563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Karlsruhe Institute of Technology (KIT).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1029" name="Text Box 10"/>
          <p:cNvSpPr txBox="1">
            <a:spLocks noChangeArrowheads="1"/>
          </p:cNvSpPr>
          <p:nvPr/>
        </p:nvSpPr>
        <p:spPr bwMode="auto">
          <a:xfrm>
            <a:off x="6011863" y="6453188"/>
            <a:ext cx="2736850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de-DE" altLang="de-DE" sz="900" dirty="0"/>
              <a:t>SFB 1176</a:t>
            </a:r>
          </a:p>
        </p:txBody>
      </p:sp>
      <p:sp>
        <p:nvSpPr>
          <p:cNvPr id="1030" name="Text Box 11"/>
          <p:cNvSpPr txBox="1">
            <a:spLocks noChangeArrowheads="1"/>
          </p:cNvSpPr>
          <p:nvPr/>
        </p:nvSpPr>
        <p:spPr bwMode="auto">
          <a:xfrm>
            <a:off x="250825" y="6445250"/>
            <a:ext cx="3254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C9A3BCB7-53F7-4CEB-A9D8-3986DC682D22}" type="slidenum">
              <a:rPr lang="de-DE" altLang="de-DE" sz="900" b="1" smtClean="0"/>
              <a:pPr eaLnBrk="1" hangingPunct="1">
                <a:spcBef>
                  <a:spcPct val="50000"/>
                </a:spcBef>
                <a:defRPr/>
              </a:pPr>
              <a:t>‹Nr.›</a:t>
            </a:fld>
            <a:endParaRPr lang="de-DE" altLang="de-DE" sz="900" b="1" dirty="0"/>
          </a:p>
        </p:txBody>
      </p:sp>
      <p:pic>
        <p:nvPicPr>
          <p:cNvPr id="1031" name="Picture 13" descr="KIT-Logo-rgb_d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333375"/>
            <a:ext cx="10763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11"/>
          <p:cNvSpPr>
            <a:spLocks noChangeArrowheads="1"/>
          </p:cNvSpPr>
          <p:nvPr/>
        </p:nvSpPr>
        <p:spPr bwMode="auto">
          <a:xfrm>
            <a:off x="612775" y="6445250"/>
            <a:ext cx="86360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fld id="{3502721D-4FB2-44E6-8ECB-01285A512724}" type="datetime1">
              <a:rPr lang="de-DE" altLang="de-DE" sz="900" smtClean="0"/>
              <a:pPr eaLnBrk="1" hangingPunct="1">
                <a:defRPr/>
              </a:pPr>
              <a:t>25.02.2018</a:t>
            </a:fld>
            <a:endParaRPr lang="de-DE" altLang="de-DE" sz="900" dirty="0"/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01800" y="6445250"/>
            <a:ext cx="424815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/>
            </a:lvl1pPr>
          </a:lstStyle>
          <a:p>
            <a:pPr>
              <a:defRPr/>
            </a:pPr>
            <a:r>
              <a:rPr lang="de-DE" altLang="de-DE" smtClean="0"/>
              <a:t>Prof. Manfred Wilhelm - MGK</a:t>
            </a:r>
            <a:endParaRPr lang="de-DE" alt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14325" indent="-314325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90575" indent="-314325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>
          <a:solidFill>
            <a:schemeClr val="tx1"/>
          </a:solidFill>
          <a:latin typeface="+mn-lt"/>
        </a:defRPr>
      </a:lvl2pPr>
      <a:lvl3pPr marL="1209675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3pPr>
      <a:lvl4pPr marL="1657350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4pPr>
      <a:lvl5pPr marL="2095500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tiff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3.png"/><Relationship Id="rId7" Type="http://schemas.openxmlformats.org/officeDocument/2006/relationships/image" Target="../media/image38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7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6.png"/><Relationship Id="rId10" Type="http://schemas.openxmlformats.org/officeDocument/2006/relationships/image" Target="../media/image46.png"/><Relationship Id="rId4" Type="http://schemas.openxmlformats.org/officeDocument/2006/relationships/image" Target="../media/image5.png"/><Relationship Id="rId9" Type="http://schemas.openxmlformats.org/officeDocument/2006/relationships/image" Target="../media/image45.pn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10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377826" y="1772171"/>
            <a:ext cx="8389937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sz="2400" dirty="0"/>
              <a:t>Project Q5 - Efficient DFT Calculations of Magnetic Shielding Constants: Implementation and </a:t>
            </a:r>
            <a:r>
              <a:rPr lang="en-US" sz="2400" dirty="0" smtClean="0"/>
              <a:t>Application</a:t>
            </a:r>
          </a:p>
          <a:p>
            <a:pPr eaLnBrk="1" hangingPunct="1">
              <a:lnSpc>
                <a:spcPct val="90000"/>
              </a:lnSpc>
            </a:pPr>
            <a:endParaRPr lang="de-DE" altLang="de-DE" sz="1600" dirty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de-DE" altLang="de-DE" sz="1600" dirty="0" smtClean="0">
                <a:solidFill>
                  <a:schemeClr val="tx2"/>
                </a:solidFill>
              </a:rPr>
              <a:t>Q5-A: Peter A. </a:t>
            </a:r>
            <a:r>
              <a:rPr lang="de-DE" altLang="de-DE" sz="1600" dirty="0" err="1" smtClean="0">
                <a:solidFill>
                  <a:schemeClr val="tx2"/>
                </a:solidFill>
              </a:rPr>
              <a:t>Limacher</a:t>
            </a:r>
            <a:endParaRPr lang="de-DE" altLang="de-DE" sz="1600" dirty="0" smtClean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de-DE" altLang="de-DE" sz="1600" dirty="0" smtClean="0">
                <a:solidFill>
                  <a:schemeClr val="tx2"/>
                </a:solidFill>
              </a:rPr>
              <a:t>Q5-B: Kevin Reiter</a:t>
            </a:r>
            <a:endParaRPr lang="en-US" altLang="de-DE" sz="1600" dirty="0">
              <a:solidFill>
                <a:schemeClr val="tx2"/>
              </a:solidFill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396875" y="2376239"/>
            <a:ext cx="8370888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Blip>
                <a:blip r:embed="rId2"/>
              </a:buBlip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de-DE" altLang="de-DE" sz="1800" b="1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de-DE" altLang="de-DE" sz="1800" b="1" dirty="0" smtClean="0">
                <a:solidFill>
                  <a:srgbClr val="000000"/>
                </a:solidFill>
              </a:rPr>
              <a:t>Workshop Bad Herrenalb 26.02. - 27.02.2018</a:t>
            </a:r>
            <a:endParaRPr lang="de-DE" altLang="de-DE" sz="1800" b="1" dirty="0">
              <a:solidFill>
                <a:srgbClr val="000000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3717032"/>
            <a:ext cx="2592288" cy="2592288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824" y="3703365"/>
            <a:ext cx="1920558" cy="25531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2656"/>
            <a:ext cx="8265445" cy="561975"/>
          </a:xfrm>
        </p:spPr>
        <p:txBody>
          <a:bodyPr/>
          <a:lstStyle/>
          <a:p>
            <a:r>
              <a:rPr lang="en-US" dirty="0"/>
              <a:t>Comparison with experimental NMR data</a:t>
            </a:r>
            <a:endParaRPr lang="en-US" b="0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392113" y="1271042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B3LYP </a:t>
            </a:r>
            <a:r>
              <a:rPr lang="en-US" baseline="30000" dirty="0"/>
              <a:t>1</a:t>
            </a:r>
            <a:r>
              <a:rPr lang="en-US" dirty="0"/>
              <a:t>H-NMR chemical shifts in ppm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7142" y="6436084"/>
            <a:ext cx="4247619" cy="36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466" y="827382"/>
            <a:ext cx="8465068" cy="5203235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5397000" y="3473708"/>
            <a:ext cx="495522" cy="315332"/>
          </a:xfrm>
          <a:prstGeom prst="rect">
            <a:avLst/>
          </a:prstGeom>
          <a:solidFill>
            <a:srgbClr val="E98383">
              <a:alpha val="50000"/>
            </a:srgbClr>
          </a:solidFill>
          <a:ln>
            <a:solidFill>
              <a:srgbClr val="E9838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/>
          <p:cNvSpPr/>
          <p:nvPr/>
        </p:nvSpPr>
        <p:spPr>
          <a:xfrm>
            <a:off x="4788024" y="4725144"/>
            <a:ext cx="495522" cy="315332"/>
          </a:xfrm>
          <a:prstGeom prst="rect">
            <a:avLst/>
          </a:prstGeom>
          <a:solidFill>
            <a:srgbClr val="E98383">
              <a:alpha val="50000"/>
            </a:srgbClr>
          </a:solidFill>
          <a:ln>
            <a:solidFill>
              <a:srgbClr val="E9838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/>
          <p:cNvSpPr/>
          <p:nvPr/>
        </p:nvSpPr>
        <p:spPr>
          <a:xfrm>
            <a:off x="6063916" y="4725144"/>
            <a:ext cx="495522" cy="315332"/>
          </a:xfrm>
          <a:prstGeom prst="rect">
            <a:avLst/>
          </a:prstGeom>
          <a:solidFill>
            <a:srgbClr val="E98383">
              <a:alpha val="50000"/>
            </a:srgbClr>
          </a:solidFill>
          <a:ln>
            <a:solidFill>
              <a:srgbClr val="E9838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eck 10"/>
          <p:cNvSpPr/>
          <p:nvPr/>
        </p:nvSpPr>
        <p:spPr>
          <a:xfrm>
            <a:off x="5401181" y="5142940"/>
            <a:ext cx="495522" cy="315332"/>
          </a:xfrm>
          <a:prstGeom prst="rect">
            <a:avLst/>
          </a:prstGeom>
          <a:solidFill>
            <a:srgbClr val="E98383">
              <a:alpha val="50000"/>
            </a:srgbClr>
          </a:solidFill>
          <a:ln>
            <a:solidFill>
              <a:srgbClr val="E9838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hteck 13"/>
          <p:cNvSpPr/>
          <p:nvPr/>
        </p:nvSpPr>
        <p:spPr>
          <a:xfrm>
            <a:off x="5397000" y="5536603"/>
            <a:ext cx="495522" cy="315332"/>
          </a:xfrm>
          <a:prstGeom prst="rect">
            <a:avLst/>
          </a:prstGeom>
          <a:solidFill>
            <a:srgbClr val="E98383">
              <a:alpha val="50000"/>
            </a:srgbClr>
          </a:solidFill>
          <a:ln>
            <a:solidFill>
              <a:srgbClr val="E9838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14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2656"/>
            <a:ext cx="8265445" cy="561975"/>
          </a:xfrm>
        </p:spPr>
        <p:txBody>
          <a:bodyPr/>
          <a:lstStyle/>
          <a:p>
            <a:r>
              <a:rPr lang="en-US" dirty="0"/>
              <a:t>Comparison with experimental NMR data</a:t>
            </a:r>
            <a:endParaRPr lang="en-US" b="0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392113" y="1271042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B3LYP </a:t>
            </a:r>
            <a:r>
              <a:rPr lang="en-US" baseline="30000" dirty="0"/>
              <a:t>1</a:t>
            </a:r>
            <a:r>
              <a:rPr lang="en-US" dirty="0"/>
              <a:t>H-NMR chemical shifts in ppm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7142" y="6436084"/>
            <a:ext cx="4247619" cy="36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466" y="827382"/>
            <a:ext cx="8465068" cy="520323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6016" y="3506634"/>
            <a:ext cx="2011634" cy="1992245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5397000" y="5536603"/>
            <a:ext cx="495522" cy="315332"/>
          </a:xfrm>
          <a:prstGeom prst="rect">
            <a:avLst/>
          </a:prstGeom>
          <a:solidFill>
            <a:srgbClr val="E98383">
              <a:alpha val="50000"/>
            </a:srgbClr>
          </a:solidFill>
          <a:ln>
            <a:solidFill>
              <a:srgbClr val="E9838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5877" y="4073655"/>
            <a:ext cx="1280056" cy="85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35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2656"/>
            <a:ext cx="8265445" cy="561975"/>
          </a:xfrm>
        </p:spPr>
        <p:txBody>
          <a:bodyPr/>
          <a:lstStyle/>
          <a:p>
            <a:r>
              <a:rPr lang="en-US" dirty="0"/>
              <a:t>Comparison with experimental NMR data</a:t>
            </a:r>
            <a:endParaRPr lang="en-US" b="0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392113" y="1271042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Correlation between </a:t>
            </a:r>
            <a:r>
              <a:rPr lang="en-US" baseline="30000" dirty="0"/>
              <a:t>1</a:t>
            </a:r>
            <a:r>
              <a:rPr lang="en-US" dirty="0"/>
              <a:t>H chemical shift and hydrogen bond length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7142" y="6436084"/>
            <a:ext cx="4247619" cy="36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713" y="1726027"/>
            <a:ext cx="8398573" cy="436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07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2656"/>
            <a:ext cx="8265445" cy="561975"/>
          </a:xfrm>
        </p:spPr>
        <p:txBody>
          <a:bodyPr/>
          <a:lstStyle/>
          <a:p>
            <a:r>
              <a:rPr lang="en-US" dirty="0"/>
              <a:t>Comparison with experimental NMR data</a:t>
            </a:r>
            <a:endParaRPr lang="en-US" b="0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392113" y="1271042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Correlation between </a:t>
            </a:r>
            <a:r>
              <a:rPr lang="en-US" baseline="30000" dirty="0"/>
              <a:t>1</a:t>
            </a:r>
            <a:r>
              <a:rPr lang="en-US" dirty="0"/>
              <a:t>H chemical shift and hydrogen bond </a:t>
            </a:r>
            <a:r>
              <a:rPr lang="en-US" dirty="0" smtClean="0"/>
              <a:t>length</a:t>
            </a:r>
            <a:endParaRPr lang="en-US" dirty="0">
              <a:latin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7142" y="6436084"/>
            <a:ext cx="4247619" cy="36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713" y="1726027"/>
            <a:ext cx="8398573" cy="4367269"/>
          </a:xfrm>
          <a:prstGeom prst="rect">
            <a:avLst/>
          </a:prstGeom>
        </p:spPr>
      </p:pic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185816"/>
              </p:ext>
            </p:extLst>
          </p:nvPr>
        </p:nvGraphicFramePr>
        <p:xfrm>
          <a:off x="5940152" y="4652665"/>
          <a:ext cx="2636999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73380">
                  <a:extLst>
                    <a:ext uri="{9D8B030D-6E8A-4147-A177-3AD203B41FA5}">
                      <a16:colId xmlns:a16="http://schemas.microsoft.com/office/drawing/2014/main" val="1686000680"/>
                    </a:ext>
                  </a:extLst>
                </a:gridCol>
                <a:gridCol w="1327515">
                  <a:extLst>
                    <a:ext uri="{9D8B030D-6E8A-4147-A177-3AD203B41FA5}">
                      <a16:colId xmlns:a16="http://schemas.microsoft.com/office/drawing/2014/main" val="1159181776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16730670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de-DE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n-NO" b="0" dirty="0" smtClean="0">
                          <a:solidFill>
                            <a:schemeClr val="tx1"/>
                          </a:solidFill>
                        </a:rPr>
                        <a:t>9.56 ppm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n-NO" b="0" dirty="0" smtClean="0">
                          <a:solidFill>
                            <a:schemeClr val="tx1"/>
                          </a:solidFill>
                        </a:rPr>
                        <a:t>2.03 Å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172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de-DE" b="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13.40 ppm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1.97 Å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278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de-DE" b="0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10.11 ppm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2.06 Å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8450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702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778793"/>
            <a:ext cx="8265445" cy="561975"/>
          </a:xfrm>
        </p:spPr>
        <p:txBody>
          <a:bodyPr/>
          <a:lstStyle/>
          <a:p>
            <a:r>
              <a:rPr lang="en-US" dirty="0" smtClean="0"/>
              <a:t>Q5-B </a:t>
            </a:r>
            <a:r>
              <a:rPr lang="en-US" altLang="de-DE" dirty="0" smtClean="0"/>
              <a:t>Further development of TURBOMOLE´s </a:t>
            </a:r>
            <a:br>
              <a:rPr lang="en-US" altLang="de-DE" dirty="0" smtClean="0"/>
            </a:br>
            <a:r>
              <a:rPr lang="en-US" altLang="de-DE" dirty="0" smtClean="0"/>
              <a:t>NMR module</a:t>
            </a:r>
            <a:r>
              <a:rPr lang="en-US" dirty="0" smtClean="0"/>
              <a:t>: status 02/201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8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392113" y="1628800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200000"/>
              </a:lnSpc>
            </a:pPr>
            <a:r>
              <a:rPr lang="en-US" kern="0" dirty="0"/>
              <a:t>PB1: heavy elements (Z&gt;36): relativistic core potentials</a:t>
            </a:r>
          </a:p>
          <a:p>
            <a:pPr>
              <a:lnSpc>
                <a:spcPct val="200000"/>
              </a:lnSpc>
            </a:pPr>
            <a:r>
              <a:rPr lang="en-US" kern="0" dirty="0"/>
              <a:t>PB1a: Vibrational Circular Dichroism (VCD) spectra</a:t>
            </a:r>
          </a:p>
          <a:p>
            <a:pPr>
              <a:lnSpc>
                <a:spcPct val="150000"/>
              </a:lnSpc>
            </a:pPr>
            <a:r>
              <a:rPr lang="en-US" kern="0" dirty="0"/>
              <a:t>PB2: environmental / solvent effects: COSMO-Model</a:t>
            </a:r>
            <a:br>
              <a:rPr lang="en-US" kern="0" dirty="0"/>
            </a:br>
            <a:r>
              <a:rPr lang="en-US" kern="0" dirty="0"/>
              <a:t>        + point charge model, + Gaussian smeared charge model</a:t>
            </a:r>
          </a:p>
          <a:p>
            <a:pPr>
              <a:lnSpc>
                <a:spcPct val="150000"/>
              </a:lnSpc>
            </a:pPr>
            <a:r>
              <a:rPr lang="en-US" kern="0" dirty="0" smtClean="0"/>
              <a:t>PB3: efficiency: RI-J approximation</a:t>
            </a:r>
            <a:br>
              <a:rPr lang="en-US" kern="0" dirty="0" smtClean="0"/>
            </a:br>
            <a:r>
              <a:rPr lang="en-US" kern="0" dirty="0" smtClean="0"/>
              <a:t>        + multipole-accelerated RI-J (MARI-J) approximation</a:t>
            </a:r>
            <a:br>
              <a:rPr lang="en-US" kern="0" dirty="0" smtClean="0"/>
            </a:br>
            <a:r>
              <a:rPr lang="en-US" kern="0" dirty="0" smtClean="0"/>
              <a:t>        + efficient integral screening for Hartree-</a:t>
            </a:r>
            <a:r>
              <a:rPr lang="en-US" kern="0" dirty="0" err="1" smtClean="0"/>
              <a:t>Fock</a:t>
            </a:r>
            <a:r>
              <a:rPr lang="en-US" kern="0" dirty="0"/>
              <a:t> exchange</a:t>
            </a:r>
            <a:br>
              <a:rPr lang="en-US" kern="0" dirty="0"/>
            </a:br>
            <a:r>
              <a:rPr lang="en-US" kern="0" dirty="0"/>
              <a:t> </a:t>
            </a:r>
            <a:r>
              <a:rPr lang="en-US" kern="0" dirty="0" smtClean="0"/>
              <a:t>       + </a:t>
            </a:r>
            <a:r>
              <a:rPr lang="en-US" kern="0" dirty="0"/>
              <a:t>linear-scaling DFT routines </a:t>
            </a:r>
            <a:r>
              <a:rPr lang="en-US" kern="0" dirty="0" smtClean="0"/>
              <a:t>(+ meta-GGA-functionals)</a:t>
            </a:r>
            <a:br>
              <a:rPr lang="en-US" kern="0" dirty="0" smtClean="0"/>
            </a:br>
            <a:r>
              <a:rPr lang="en-US" kern="0" dirty="0" smtClean="0"/>
              <a:t>        </a:t>
            </a:r>
            <a:r>
              <a:rPr lang="en-US" kern="0" dirty="0"/>
              <a:t>+ </a:t>
            </a:r>
            <a:r>
              <a:rPr lang="en-US" kern="0" dirty="0" smtClean="0"/>
              <a:t>moderate parallelization</a:t>
            </a:r>
            <a:endParaRPr lang="de-DE" kern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Halber Rahmen 5"/>
          <p:cNvSpPr/>
          <p:nvPr/>
        </p:nvSpPr>
        <p:spPr>
          <a:xfrm rot="3540000" flipH="1" flipV="1">
            <a:off x="7156539" y="1646650"/>
            <a:ext cx="180000" cy="540000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Halber Rahmen 6"/>
          <p:cNvSpPr/>
          <p:nvPr/>
        </p:nvSpPr>
        <p:spPr>
          <a:xfrm rot="3540000" flipH="1" flipV="1">
            <a:off x="6796499" y="2294722"/>
            <a:ext cx="180000" cy="540000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Halber Rahmen 9"/>
          <p:cNvSpPr/>
          <p:nvPr/>
        </p:nvSpPr>
        <p:spPr>
          <a:xfrm rot="3540000" flipH="1" flipV="1">
            <a:off x="6940515" y="2831053"/>
            <a:ext cx="180000" cy="540000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1" name="Halber Rahmen 10"/>
          <p:cNvSpPr/>
          <p:nvPr/>
        </p:nvSpPr>
        <p:spPr>
          <a:xfrm rot="3540000" flipH="1" flipV="1">
            <a:off x="4975813" y="3805929"/>
            <a:ext cx="180000" cy="540000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259632" y="6399947"/>
            <a:ext cx="44644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Kevin Reiter - Q5-B: </a:t>
            </a:r>
            <a:r>
              <a:rPr lang="en-US" altLang="de-DE" sz="1000" dirty="0"/>
              <a:t>Further development of </a:t>
            </a:r>
            <a:r>
              <a:rPr lang="en-US" altLang="de-DE" sz="1000" dirty="0" smtClean="0"/>
              <a:t>TURBOMOLE´s NMR </a:t>
            </a:r>
            <a:r>
              <a:rPr lang="en-US" altLang="de-DE" sz="1000" dirty="0"/>
              <a:t>module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0010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2" y="1340768"/>
            <a:ext cx="8572376" cy="4894262"/>
          </a:xfrm>
        </p:spPr>
        <p:txBody>
          <a:bodyPr/>
          <a:lstStyle/>
          <a:p>
            <a:pPr marL="0" indent="0">
              <a:spcAft>
                <a:spcPts val="2400"/>
              </a:spcAft>
              <a:buNone/>
            </a:pPr>
            <a:endParaRPr lang="en-US" sz="1600" dirty="0"/>
          </a:p>
          <a:p>
            <a:pPr marL="0" indent="0">
              <a:spcAft>
                <a:spcPts val="2400"/>
              </a:spcAft>
              <a:buNone/>
            </a:pPr>
            <a:endParaRPr lang="en-US" sz="1600" dirty="0"/>
          </a:p>
          <a:p>
            <a:pPr>
              <a:lnSpc>
                <a:spcPct val="150000"/>
              </a:lnSpc>
              <a:spcAft>
                <a:spcPts val="2400"/>
              </a:spcAft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Aft>
                <a:spcPts val="2400"/>
              </a:spcAft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2400"/>
              </a:spcAft>
            </a:pPr>
            <a:endParaRPr lang="en-US" sz="1600" dirty="0"/>
          </a:p>
          <a:p>
            <a:pPr>
              <a:lnSpc>
                <a:spcPct val="150000"/>
              </a:lnSpc>
              <a:spcAft>
                <a:spcPts val="2400"/>
              </a:spcAft>
            </a:pPr>
            <a:endParaRPr lang="en-US" sz="1600" dirty="0"/>
          </a:p>
          <a:p>
            <a:pPr>
              <a:lnSpc>
                <a:spcPct val="150000"/>
              </a:lnSpc>
              <a:spcAft>
                <a:spcPts val="2400"/>
              </a:spcAft>
            </a:pPr>
            <a:endParaRPr lang="en-US" sz="1600" dirty="0"/>
          </a:p>
          <a:p>
            <a:pPr>
              <a:lnSpc>
                <a:spcPct val="150000"/>
              </a:lnSpc>
              <a:spcAft>
                <a:spcPts val="2400"/>
              </a:spcAft>
            </a:pPr>
            <a:endParaRPr lang="en-US" sz="1600" dirty="0"/>
          </a:p>
          <a:p>
            <a:pPr>
              <a:lnSpc>
                <a:spcPct val="150000"/>
              </a:lnSpc>
              <a:spcAft>
                <a:spcPts val="2400"/>
              </a:spcAft>
            </a:pPr>
            <a:endParaRPr lang="en-US" sz="1600" dirty="0"/>
          </a:p>
          <a:p>
            <a:pPr marL="0" indent="0">
              <a:lnSpc>
                <a:spcPct val="150000"/>
              </a:lnSpc>
              <a:spcAft>
                <a:spcPts val="2400"/>
              </a:spcAft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endParaRPr lang="en-US" sz="1600" dirty="0"/>
          </a:p>
          <a:p>
            <a:pPr marL="0" indent="0">
              <a:lnSpc>
                <a:spcPct val="150000"/>
              </a:lnSpc>
              <a:buNone/>
            </a:pPr>
            <a:endParaRPr lang="en-US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/>
              <a:t>	 </a:t>
            </a:r>
            <a:r>
              <a:rPr lang="en-US" dirty="0"/>
              <a:t>	</a:t>
            </a:r>
          </a:p>
        </p:txBody>
      </p:sp>
      <p:grpSp>
        <p:nvGrpSpPr>
          <p:cNvPr id="2" name="Group 240"/>
          <p:cNvGrpSpPr>
            <a:grpSpLocks noChangeAspect="1"/>
          </p:cNvGrpSpPr>
          <p:nvPr/>
        </p:nvGrpSpPr>
        <p:grpSpPr bwMode="auto">
          <a:xfrm>
            <a:off x="4427539" y="1412776"/>
            <a:ext cx="4902201" cy="3751262"/>
            <a:chOff x="2789" y="1635"/>
            <a:chExt cx="3088" cy="2363"/>
          </a:xfrm>
        </p:grpSpPr>
        <p:sp>
          <p:nvSpPr>
            <p:cNvPr id="5" name="AutoShape 239"/>
            <p:cNvSpPr>
              <a:spLocks noChangeAspect="1" noChangeArrowheads="1" noTextEdit="1"/>
            </p:cNvSpPr>
            <p:nvPr/>
          </p:nvSpPr>
          <p:spPr bwMode="auto">
            <a:xfrm>
              <a:off x="2789" y="1635"/>
              <a:ext cx="3088" cy="2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" name="Group 441"/>
            <p:cNvGrpSpPr>
              <a:grpSpLocks/>
            </p:cNvGrpSpPr>
            <p:nvPr/>
          </p:nvGrpSpPr>
          <p:grpSpPr bwMode="auto">
            <a:xfrm>
              <a:off x="3123" y="1909"/>
              <a:ext cx="2326" cy="1888"/>
              <a:chOff x="3123" y="1909"/>
              <a:chExt cx="2326" cy="1888"/>
            </a:xfrm>
          </p:grpSpPr>
          <p:sp>
            <p:nvSpPr>
              <p:cNvPr id="94" name="Line 241"/>
              <p:cNvSpPr>
                <a:spLocks noChangeShapeType="1"/>
              </p:cNvSpPr>
              <p:nvPr/>
            </p:nvSpPr>
            <p:spPr bwMode="auto">
              <a:xfrm>
                <a:off x="3341" y="3604"/>
                <a:ext cx="2108" cy="0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Line 242"/>
              <p:cNvSpPr>
                <a:spLocks noChangeShapeType="1"/>
              </p:cNvSpPr>
              <p:nvPr/>
            </p:nvSpPr>
            <p:spPr bwMode="auto">
              <a:xfrm>
                <a:off x="3712" y="3604"/>
                <a:ext cx="0" cy="17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Line 243"/>
              <p:cNvSpPr>
                <a:spLocks noChangeShapeType="1"/>
              </p:cNvSpPr>
              <p:nvPr/>
            </p:nvSpPr>
            <p:spPr bwMode="auto">
              <a:xfrm>
                <a:off x="4103" y="3604"/>
                <a:ext cx="0" cy="17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Line 244"/>
              <p:cNvSpPr>
                <a:spLocks noChangeShapeType="1"/>
              </p:cNvSpPr>
              <p:nvPr/>
            </p:nvSpPr>
            <p:spPr bwMode="auto">
              <a:xfrm>
                <a:off x="4492" y="3604"/>
                <a:ext cx="0" cy="17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Line 245"/>
              <p:cNvSpPr>
                <a:spLocks noChangeShapeType="1"/>
              </p:cNvSpPr>
              <p:nvPr/>
            </p:nvSpPr>
            <p:spPr bwMode="auto">
              <a:xfrm>
                <a:off x="4883" y="3604"/>
                <a:ext cx="0" cy="17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Line 246"/>
              <p:cNvSpPr>
                <a:spLocks noChangeShapeType="1"/>
              </p:cNvSpPr>
              <p:nvPr/>
            </p:nvSpPr>
            <p:spPr bwMode="auto">
              <a:xfrm>
                <a:off x="5273" y="3604"/>
                <a:ext cx="0" cy="17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Line 247"/>
              <p:cNvSpPr>
                <a:spLocks noChangeShapeType="1"/>
              </p:cNvSpPr>
              <p:nvPr/>
            </p:nvSpPr>
            <p:spPr bwMode="auto">
              <a:xfrm>
                <a:off x="3517" y="3604"/>
                <a:ext cx="0" cy="33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Line 248"/>
              <p:cNvSpPr>
                <a:spLocks noChangeShapeType="1"/>
              </p:cNvSpPr>
              <p:nvPr/>
            </p:nvSpPr>
            <p:spPr bwMode="auto">
              <a:xfrm>
                <a:off x="3907" y="3604"/>
                <a:ext cx="0" cy="33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Line 249"/>
              <p:cNvSpPr>
                <a:spLocks noChangeShapeType="1"/>
              </p:cNvSpPr>
              <p:nvPr/>
            </p:nvSpPr>
            <p:spPr bwMode="auto">
              <a:xfrm>
                <a:off x="4297" y="3604"/>
                <a:ext cx="0" cy="33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Line 250"/>
              <p:cNvSpPr>
                <a:spLocks noChangeShapeType="1"/>
              </p:cNvSpPr>
              <p:nvPr/>
            </p:nvSpPr>
            <p:spPr bwMode="auto">
              <a:xfrm>
                <a:off x="4687" y="3604"/>
                <a:ext cx="0" cy="33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251"/>
              <p:cNvSpPr>
                <a:spLocks noChangeShapeType="1"/>
              </p:cNvSpPr>
              <p:nvPr/>
            </p:nvSpPr>
            <p:spPr bwMode="auto">
              <a:xfrm>
                <a:off x="5078" y="3604"/>
                <a:ext cx="0" cy="33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Line 252"/>
              <p:cNvSpPr>
                <a:spLocks noChangeShapeType="1"/>
              </p:cNvSpPr>
              <p:nvPr/>
            </p:nvSpPr>
            <p:spPr bwMode="auto">
              <a:xfrm flipV="1">
                <a:off x="3341" y="1909"/>
                <a:ext cx="0" cy="1695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Line 253"/>
              <p:cNvSpPr>
                <a:spLocks noChangeShapeType="1"/>
              </p:cNvSpPr>
              <p:nvPr/>
            </p:nvSpPr>
            <p:spPr bwMode="auto">
              <a:xfrm flipH="1">
                <a:off x="3325" y="3306"/>
                <a:ext cx="16" cy="0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Line 254"/>
              <p:cNvSpPr>
                <a:spLocks noChangeShapeType="1"/>
              </p:cNvSpPr>
              <p:nvPr/>
            </p:nvSpPr>
            <p:spPr bwMode="auto">
              <a:xfrm flipH="1">
                <a:off x="3325" y="2992"/>
                <a:ext cx="16" cy="0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Line 255"/>
              <p:cNvSpPr>
                <a:spLocks noChangeShapeType="1"/>
              </p:cNvSpPr>
              <p:nvPr/>
            </p:nvSpPr>
            <p:spPr bwMode="auto">
              <a:xfrm flipH="1">
                <a:off x="3325" y="2678"/>
                <a:ext cx="16" cy="0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Line 256"/>
              <p:cNvSpPr>
                <a:spLocks noChangeShapeType="1"/>
              </p:cNvSpPr>
              <p:nvPr/>
            </p:nvSpPr>
            <p:spPr bwMode="auto">
              <a:xfrm flipH="1">
                <a:off x="3325" y="2363"/>
                <a:ext cx="16" cy="0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Line 257"/>
              <p:cNvSpPr>
                <a:spLocks noChangeShapeType="1"/>
              </p:cNvSpPr>
              <p:nvPr/>
            </p:nvSpPr>
            <p:spPr bwMode="auto">
              <a:xfrm flipH="1">
                <a:off x="3325" y="2050"/>
                <a:ext cx="16" cy="0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Line 258"/>
              <p:cNvSpPr>
                <a:spLocks noChangeShapeType="1"/>
              </p:cNvSpPr>
              <p:nvPr/>
            </p:nvSpPr>
            <p:spPr bwMode="auto">
              <a:xfrm flipH="1">
                <a:off x="3308" y="3463"/>
                <a:ext cx="33" cy="0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259"/>
              <p:cNvSpPr>
                <a:spLocks noChangeShapeType="1"/>
              </p:cNvSpPr>
              <p:nvPr/>
            </p:nvSpPr>
            <p:spPr bwMode="auto">
              <a:xfrm flipH="1">
                <a:off x="3308" y="3150"/>
                <a:ext cx="33" cy="0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Line 260"/>
              <p:cNvSpPr>
                <a:spLocks noChangeShapeType="1"/>
              </p:cNvSpPr>
              <p:nvPr/>
            </p:nvSpPr>
            <p:spPr bwMode="auto">
              <a:xfrm flipH="1">
                <a:off x="3308" y="2835"/>
                <a:ext cx="33" cy="0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Line 261"/>
              <p:cNvSpPr>
                <a:spLocks noChangeShapeType="1"/>
              </p:cNvSpPr>
              <p:nvPr/>
            </p:nvSpPr>
            <p:spPr bwMode="auto">
              <a:xfrm flipH="1">
                <a:off x="3308" y="2521"/>
                <a:ext cx="33" cy="0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Line 262"/>
              <p:cNvSpPr>
                <a:spLocks noChangeShapeType="1"/>
              </p:cNvSpPr>
              <p:nvPr/>
            </p:nvSpPr>
            <p:spPr bwMode="auto">
              <a:xfrm flipH="1">
                <a:off x="3308" y="2207"/>
                <a:ext cx="33" cy="0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Rectangle 263"/>
              <p:cNvSpPr>
                <a:spLocks noChangeArrowheads="1"/>
              </p:cNvSpPr>
              <p:nvPr/>
            </p:nvSpPr>
            <p:spPr bwMode="auto">
              <a:xfrm>
                <a:off x="3436" y="3646"/>
                <a:ext cx="212" cy="1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-20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7" name="Rectangle 264"/>
              <p:cNvSpPr>
                <a:spLocks noChangeArrowheads="1"/>
              </p:cNvSpPr>
              <p:nvPr/>
            </p:nvSpPr>
            <p:spPr bwMode="auto">
              <a:xfrm>
                <a:off x="3876" y="3646"/>
                <a:ext cx="112" cy="1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8" name="Rectangle 265"/>
              <p:cNvSpPr>
                <a:spLocks noChangeArrowheads="1"/>
              </p:cNvSpPr>
              <p:nvPr/>
            </p:nvSpPr>
            <p:spPr bwMode="auto">
              <a:xfrm>
                <a:off x="4235" y="3646"/>
                <a:ext cx="175" cy="1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20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9" name="Rectangle 266"/>
              <p:cNvSpPr>
                <a:spLocks noChangeArrowheads="1"/>
              </p:cNvSpPr>
              <p:nvPr/>
            </p:nvSpPr>
            <p:spPr bwMode="auto">
              <a:xfrm>
                <a:off x="4625" y="3646"/>
                <a:ext cx="175" cy="1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40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0" name="Rectangle 267"/>
              <p:cNvSpPr>
                <a:spLocks noChangeArrowheads="1"/>
              </p:cNvSpPr>
              <p:nvPr/>
            </p:nvSpPr>
            <p:spPr bwMode="auto">
              <a:xfrm>
                <a:off x="5016" y="3646"/>
                <a:ext cx="175" cy="1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60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1" name="Rectangle 268"/>
              <p:cNvSpPr>
                <a:spLocks noChangeArrowheads="1"/>
              </p:cNvSpPr>
              <p:nvPr/>
            </p:nvSpPr>
            <p:spPr bwMode="auto">
              <a:xfrm>
                <a:off x="3123" y="3396"/>
                <a:ext cx="212" cy="1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-20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2" name="Rectangle 269"/>
              <p:cNvSpPr>
                <a:spLocks noChangeArrowheads="1"/>
              </p:cNvSpPr>
              <p:nvPr/>
            </p:nvSpPr>
            <p:spPr bwMode="auto">
              <a:xfrm>
                <a:off x="3223" y="3082"/>
                <a:ext cx="112" cy="1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3" name="Rectangle 270"/>
              <p:cNvSpPr>
                <a:spLocks noChangeArrowheads="1"/>
              </p:cNvSpPr>
              <p:nvPr/>
            </p:nvSpPr>
            <p:spPr bwMode="auto">
              <a:xfrm>
                <a:off x="3161" y="2767"/>
                <a:ext cx="175" cy="1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20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4" name="Rectangle 271"/>
              <p:cNvSpPr>
                <a:spLocks noChangeArrowheads="1"/>
              </p:cNvSpPr>
              <p:nvPr/>
            </p:nvSpPr>
            <p:spPr bwMode="auto">
              <a:xfrm>
                <a:off x="3161" y="2453"/>
                <a:ext cx="175" cy="1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40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5" name="Rectangle 272"/>
              <p:cNvSpPr>
                <a:spLocks noChangeArrowheads="1"/>
              </p:cNvSpPr>
              <p:nvPr/>
            </p:nvSpPr>
            <p:spPr bwMode="auto">
              <a:xfrm>
                <a:off x="3161" y="2140"/>
                <a:ext cx="175" cy="1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60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6" name="Line 273"/>
              <p:cNvSpPr>
                <a:spLocks noChangeShapeType="1"/>
              </p:cNvSpPr>
              <p:nvPr/>
            </p:nvSpPr>
            <p:spPr bwMode="auto">
              <a:xfrm>
                <a:off x="3405" y="3515"/>
                <a:ext cx="43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Line 274"/>
              <p:cNvSpPr>
                <a:spLocks noChangeShapeType="1"/>
              </p:cNvSpPr>
              <p:nvPr/>
            </p:nvSpPr>
            <p:spPr bwMode="auto">
              <a:xfrm flipH="1">
                <a:off x="3405" y="3515"/>
                <a:ext cx="43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Line 275"/>
              <p:cNvSpPr>
                <a:spLocks noChangeShapeType="1"/>
              </p:cNvSpPr>
              <p:nvPr/>
            </p:nvSpPr>
            <p:spPr bwMode="auto">
              <a:xfrm>
                <a:off x="3427" y="3515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Line 276"/>
              <p:cNvSpPr>
                <a:spLocks noChangeShapeType="1"/>
              </p:cNvSpPr>
              <p:nvPr/>
            </p:nvSpPr>
            <p:spPr bwMode="auto">
              <a:xfrm>
                <a:off x="3405" y="3536"/>
                <a:ext cx="4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Line 277"/>
              <p:cNvSpPr>
                <a:spLocks noChangeShapeType="1"/>
              </p:cNvSpPr>
              <p:nvPr/>
            </p:nvSpPr>
            <p:spPr bwMode="auto">
              <a:xfrm>
                <a:off x="4759" y="2426"/>
                <a:ext cx="43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Line 278"/>
              <p:cNvSpPr>
                <a:spLocks noChangeShapeType="1"/>
              </p:cNvSpPr>
              <p:nvPr/>
            </p:nvSpPr>
            <p:spPr bwMode="auto">
              <a:xfrm flipH="1">
                <a:off x="4759" y="2426"/>
                <a:ext cx="43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Line 279"/>
              <p:cNvSpPr>
                <a:spLocks noChangeShapeType="1"/>
              </p:cNvSpPr>
              <p:nvPr/>
            </p:nvSpPr>
            <p:spPr bwMode="auto">
              <a:xfrm>
                <a:off x="4780" y="2426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Line 280"/>
              <p:cNvSpPr>
                <a:spLocks noChangeShapeType="1"/>
              </p:cNvSpPr>
              <p:nvPr/>
            </p:nvSpPr>
            <p:spPr bwMode="auto">
              <a:xfrm>
                <a:off x="4759" y="2447"/>
                <a:ext cx="4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Line 281"/>
              <p:cNvSpPr>
                <a:spLocks noChangeShapeType="1"/>
              </p:cNvSpPr>
              <p:nvPr/>
            </p:nvSpPr>
            <p:spPr bwMode="auto">
              <a:xfrm>
                <a:off x="5285" y="2003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Line 282"/>
              <p:cNvSpPr>
                <a:spLocks noChangeShapeType="1"/>
              </p:cNvSpPr>
              <p:nvPr/>
            </p:nvSpPr>
            <p:spPr bwMode="auto">
              <a:xfrm flipH="1">
                <a:off x="5285" y="2003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Line 283"/>
              <p:cNvSpPr>
                <a:spLocks noChangeShapeType="1"/>
              </p:cNvSpPr>
              <p:nvPr/>
            </p:nvSpPr>
            <p:spPr bwMode="auto">
              <a:xfrm>
                <a:off x="5306" y="2003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Line 284"/>
              <p:cNvSpPr>
                <a:spLocks noChangeShapeType="1"/>
              </p:cNvSpPr>
              <p:nvPr/>
            </p:nvSpPr>
            <p:spPr bwMode="auto">
              <a:xfrm>
                <a:off x="5285" y="2024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Line 285"/>
              <p:cNvSpPr>
                <a:spLocks noChangeShapeType="1"/>
              </p:cNvSpPr>
              <p:nvPr/>
            </p:nvSpPr>
            <p:spPr bwMode="auto">
              <a:xfrm>
                <a:off x="5035" y="2203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Line 286"/>
              <p:cNvSpPr>
                <a:spLocks noChangeShapeType="1"/>
              </p:cNvSpPr>
              <p:nvPr/>
            </p:nvSpPr>
            <p:spPr bwMode="auto">
              <a:xfrm flipH="1">
                <a:off x="5035" y="2203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Line 287"/>
              <p:cNvSpPr>
                <a:spLocks noChangeShapeType="1"/>
              </p:cNvSpPr>
              <p:nvPr/>
            </p:nvSpPr>
            <p:spPr bwMode="auto">
              <a:xfrm>
                <a:off x="5056" y="2203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Line 288"/>
              <p:cNvSpPr>
                <a:spLocks noChangeShapeType="1"/>
              </p:cNvSpPr>
              <p:nvPr/>
            </p:nvSpPr>
            <p:spPr bwMode="auto">
              <a:xfrm>
                <a:off x="5035" y="2224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Line 289"/>
              <p:cNvSpPr>
                <a:spLocks noChangeShapeType="1"/>
              </p:cNvSpPr>
              <p:nvPr/>
            </p:nvSpPr>
            <p:spPr bwMode="auto">
              <a:xfrm>
                <a:off x="5323" y="1972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Line 290"/>
              <p:cNvSpPr>
                <a:spLocks noChangeShapeType="1"/>
              </p:cNvSpPr>
              <p:nvPr/>
            </p:nvSpPr>
            <p:spPr bwMode="auto">
              <a:xfrm flipH="1">
                <a:off x="5323" y="1972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Line 291"/>
              <p:cNvSpPr>
                <a:spLocks noChangeShapeType="1"/>
              </p:cNvSpPr>
              <p:nvPr/>
            </p:nvSpPr>
            <p:spPr bwMode="auto">
              <a:xfrm>
                <a:off x="5344" y="1972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Line 292"/>
              <p:cNvSpPr>
                <a:spLocks noChangeShapeType="1"/>
              </p:cNvSpPr>
              <p:nvPr/>
            </p:nvSpPr>
            <p:spPr bwMode="auto">
              <a:xfrm>
                <a:off x="5323" y="1993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Line 293"/>
              <p:cNvSpPr>
                <a:spLocks noChangeShapeType="1"/>
              </p:cNvSpPr>
              <p:nvPr/>
            </p:nvSpPr>
            <p:spPr bwMode="auto">
              <a:xfrm>
                <a:off x="4456" y="2670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Line 294"/>
              <p:cNvSpPr>
                <a:spLocks noChangeShapeType="1"/>
              </p:cNvSpPr>
              <p:nvPr/>
            </p:nvSpPr>
            <p:spPr bwMode="auto">
              <a:xfrm flipH="1">
                <a:off x="4456" y="2670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Line 295"/>
              <p:cNvSpPr>
                <a:spLocks noChangeShapeType="1"/>
              </p:cNvSpPr>
              <p:nvPr/>
            </p:nvSpPr>
            <p:spPr bwMode="auto">
              <a:xfrm>
                <a:off x="4477" y="2670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Line 296"/>
              <p:cNvSpPr>
                <a:spLocks noChangeShapeType="1"/>
              </p:cNvSpPr>
              <p:nvPr/>
            </p:nvSpPr>
            <p:spPr bwMode="auto">
              <a:xfrm>
                <a:off x="4456" y="2691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Line 297"/>
              <p:cNvSpPr>
                <a:spLocks noChangeShapeType="1"/>
              </p:cNvSpPr>
              <p:nvPr/>
            </p:nvSpPr>
            <p:spPr bwMode="auto">
              <a:xfrm>
                <a:off x="4853" y="2350"/>
                <a:ext cx="43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Line 298"/>
              <p:cNvSpPr>
                <a:spLocks noChangeShapeType="1"/>
              </p:cNvSpPr>
              <p:nvPr/>
            </p:nvSpPr>
            <p:spPr bwMode="auto">
              <a:xfrm flipH="1">
                <a:off x="4853" y="2350"/>
                <a:ext cx="43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Line 299"/>
              <p:cNvSpPr>
                <a:spLocks noChangeShapeType="1"/>
              </p:cNvSpPr>
              <p:nvPr/>
            </p:nvSpPr>
            <p:spPr bwMode="auto">
              <a:xfrm>
                <a:off x="4875" y="2350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Line 300"/>
              <p:cNvSpPr>
                <a:spLocks noChangeShapeType="1"/>
              </p:cNvSpPr>
              <p:nvPr/>
            </p:nvSpPr>
            <p:spPr bwMode="auto">
              <a:xfrm>
                <a:off x="4853" y="2371"/>
                <a:ext cx="4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Line 301"/>
              <p:cNvSpPr>
                <a:spLocks noChangeShapeType="1"/>
              </p:cNvSpPr>
              <p:nvPr/>
            </p:nvSpPr>
            <p:spPr bwMode="auto">
              <a:xfrm>
                <a:off x="5202" y="2069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Line 302"/>
              <p:cNvSpPr>
                <a:spLocks noChangeShapeType="1"/>
              </p:cNvSpPr>
              <p:nvPr/>
            </p:nvSpPr>
            <p:spPr bwMode="auto">
              <a:xfrm flipH="1">
                <a:off x="5202" y="2069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Line 303"/>
              <p:cNvSpPr>
                <a:spLocks noChangeShapeType="1"/>
              </p:cNvSpPr>
              <p:nvPr/>
            </p:nvSpPr>
            <p:spPr bwMode="auto">
              <a:xfrm>
                <a:off x="5223" y="2069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Line 304"/>
              <p:cNvSpPr>
                <a:spLocks noChangeShapeType="1"/>
              </p:cNvSpPr>
              <p:nvPr/>
            </p:nvSpPr>
            <p:spPr bwMode="auto">
              <a:xfrm>
                <a:off x="5202" y="2090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Line 305"/>
              <p:cNvSpPr>
                <a:spLocks noChangeShapeType="1"/>
              </p:cNvSpPr>
              <p:nvPr/>
            </p:nvSpPr>
            <p:spPr bwMode="auto">
              <a:xfrm>
                <a:off x="3565" y="3387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Line 306"/>
              <p:cNvSpPr>
                <a:spLocks noChangeShapeType="1"/>
              </p:cNvSpPr>
              <p:nvPr/>
            </p:nvSpPr>
            <p:spPr bwMode="auto">
              <a:xfrm flipH="1">
                <a:off x="3565" y="3387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Line 307"/>
              <p:cNvSpPr>
                <a:spLocks noChangeShapeType="1"/>
              </p:cNvSpPr>
              <p:nvPr/>
            </p:nvSpPr>
            <p:spPr bwMode="auto">
              <a:xfrm>
                <a:off x="3586" y="3387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Line 308"/>
              <p:cNvSpPr>
                <a:spLocks noChangeShapeType="1"/>
              </p:cNvSpPr>
              <p:nvPr/>
            </p:nvSpPr>
            <p:spPr bwMode="auto">
              <a:xfrm>
                <a:off x="3565" y="3408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Line 309"/>
              <p:cNvSpPr>
                <a:spLocks noChangeShapeType="1"/>
              </p:cNvSpPr>
              <p:nvPr/>
            </p:nvSpPr>
            <p:spPr bwMode="auto">
              <a:xfrm>
                <a:off x="5256" y="2026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Line 310"/>
              <p:cNvSpPr>
                <a:spLocks noChangeShapeType="1"/>
              </p:cNvSpPr>
              <p:nvPr/>
            </p:nvSpPr>
            <p:spPr bwMode="auto">
              <a:xfrm flipH="1">
                <a:off x="5256" y="2026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Line 311"/>
              <p:cNvSpPr>
                <a:spLocks noChangeShapeType="1"/>
              </p:cNvSpPr>
              <p:nvPr/>
            </p:nvSpPr>
            <p:spPr bwMode="auto">
              <a:xfrm>
                <a:off x="5277" y="2026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Line 312"/>
              <p:cNvSpPr>
                <a:spLocks noChangeShapeType="1"/>
              </p:cNvSpPr>
              <p:nvPr/>
            </p:nvSpPr>
            <p:spPr bwMode="auto">
              <a:xfrm>
                <a:off x="5256" y="2047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Line 313"/>
              <p:cNvSpPr>
                <a:spLocks noChangeShapeType="1"/>
              </p:cNvSpPr>
              <p:nvPr/>
            </p:nvSpPr>
            <p:spPr bwMode="auto">
              <a:xfrm>
                <a:off x="4914" y="2300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Line 314"/>
              <p:cNvSpPr>
                <a:spLocks noChangeShapeType="1"/>
              </p:cNvSpPr>
              <p:nvPr/>
            </p:nvSpPr>
            <p:spPr bwMode="auto">
              <a:xfrm flipH="1">
                <a:off x="4914" y="2300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Line 315"/>
              <p:cNvSpPr>
                <a:spLocks noChangeShapeType="1"/>
              </p:cNvSpPr>
              <p:nvPr/>
            </p:nvSpPr>
            <p:spPr bwMode="auto">
              <a:xfrm>
                <a:off x="4935" y="2300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Line 316"/>
              <p:cNvSpPr>
                <a:spLocks noChangeShapeType="1"/>
              </p:cNvSpPr>
              <p:nvPr/>
            </p:nvSpPr>
            <p:spPr bwMode="auto">
              <a:xfrm>
                <a:off x="4914" y="2321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Line 317"/>
              <p:cNvSpPr>
                <a:spLocks noChangeShapeType="1"/>
              </p:cNvSpPr>
              <p:nvPr/>
            </p:nvSpPr>
            <p:spPr bwMode="auto">
              <a:xfrm>
                <a:off x="5101" y="2149"/>
                <a:ext cx="42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Line 318"/>
              <p:cNvSpPr>
                <a:spLocks noChangeShapeType="1"/>
              </p:cNvSpPr>
              <p:nvPr/>
            </p:nvSpPr>
            <p:spPr bwMode="auto">
              <a:xfrm flipH="1">
                <a:off x="5101" y="2149"/>
                <a:ext cx="42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Line 319"/>
              <p:cNvSpPr>
                <a:spLocks noChangeShapeType="1"/>
              </p:cNvSpPr>
              <p:nvPr/>
            </p:nvSpPr>
            <p:spPr bwMode="auto">
              <a:xfrm>
                <a:off x="5122" y="2149"/>
                <a:ext cx="0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Line 320"/>
              <p:cNvSpPr>
                <a:spLocks noChangeShapeType="1"/>
              </p:cNvSpPr>
              <p:nvPr/>
            </p:nvSpPr>
            <p:spPr bwMode="auto">
              <a:xfrm>
                <a:off x="5101" y="2171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Line 321"/>
              <p:cNvSpPr>
                <a:spLocks noChangeShapeType="1"/>
              </p:cNvSpPr>
              <p:nvPr/>
            </p:nvSpPr>
            <p:spPr bwMode="auto">
              <a:xfrm>
                <a:off x="4853" y="2350"/>
                <a:ext cx="43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Line 322"/>
              <p:cNvSpPr>
                <a:spLocks noChangeShapeType="1"/>
              </p:cNvSpPr>
              <p:nvPr/>
            </p:nvSpPr>
            <p:spPr bwMode="auto">
              <a:xfrm flipH="1">
                <a:off x="4853" y="2350"/>
                <a:ext cx="43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Line 323"/>
              <p:cNvSpPr>
                <a:spLocks noChangeShapeType="1"/>
              </p:cNvSpPr>
              <p:nvPr/>
            </p:nvSpPr>
            <p:spPr bwMode="auto">
              <a:xfrm>
                <a:off x="4875" y="2350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Line 324"/>
              <p:cNvSpPr>
                <a:spLocks noChangeShapeType="1"/>
              </p:cNvSpPr>
              <p:nvPr/>
            </p:nvSpPr>
            <p:spPr bwMode="auto">
              <a:xfrm>
                <a:off x="4853" y="2371"/>
                <a:ext cx="4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Line 325"/>
              <p:cNvSpPr>
                <a:spLocks noChangeShapeType="1"/>
              </p:cNvSpPr>
              <p:nvPr/>
            </p:nvSpPr>
            <p:spPr bwMode="auto">
              <a:xfrm>
                <a:off x="4914" y="2300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Line 326"/>
              <p:cNvSpPr>
                <a:spLocks noChangeShapeType="1"/>
              </p:cNvSpPr>
              <p:nvPr/>
            </p:nvSpPr>
            <p:spPr bwMode="auto">
              <a:xfrm flipH="1">
                <a:off x="4914" y="2300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Line 327"/>
              <p:cNvSpPr>
                <a:spLocks noChangeShapeType="1"/>
              </p:cNvSpPr>
              <p:nvPr/>
            </p:nvSpPr>
            <p:spPr bwMode="auto">
              <a:xfrm>
                <a:off x="4935" y="2300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Line 328"/>
              <p:cNvSpPr>
                <a:spLocks noChangeShapeType="1"/>
              </p:cNvSpPr>
              <p:nvPr/>
            </p:nvSpPr>
            <p:spPr bwMode="auto">
              <a:xfrm>
                <a:off x="4914" y="2321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Line 329"/>
              <p:cNvSpPr>
                <a:spLocks noChangeShapeType="1"/>
              </p:cNvSpPr>
              <p:nvPr/>
            </p:nvSpPr>
            <p:spPr bwMode="auto">
              <a:xfrm>
                <a:off x="5101" y="2150"/>
                <a:ext cx="42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Line 330"/>
              <p:cNvSpPr>
                <a:spLocks noChangeShapeType="1"/>
              </p:cNvSpPr>
              <p:nvPr/>
            </p:nvSpPr>
            <p:spPr bwMode="auto">
              <a:xfrm flipH="1">
                <a:off x="5101" y="2150"/>
                <a:ext cx="42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Line 331"/>
              <p:cNvSpPr>
                <a:spLocks noChangeShapeType="1"/>
              </p:cNvSpPr>
              <p:nvPr/>
            </p:nvSpPr>
            <p:spPr bwMode="auto">
              <a:xfrm>
                <a:off x="5122" y="2150"/>
                <a:ext cx="0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Line 332"/>
              <p:cNvSpPr>
                <a:spLocks noChangeShapeType="1"/>
              </p:cNvSpPr>
              <p:nvPr/>
            </p:nvSpPr>
            <p:spPr bwMode="auto">
              <a:xfrm>
                <a:off x="5101" y="2172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Line 333"/>
              <p:cNvSpPr>
                <a:spLocks noChangeShapeType="1"/>
              </p:cNvSpPr>
              <p:nvPr/>
            </p:nvSpPr>
            <p:spPr bwMode="auto">
              <a:xfrm>
                <a:off x="5256" y="2025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Line 334"/>
              <p:cNvSpPr>
                <a:spLocks noChangeShapeType="1"/>
              </p:cNvSpPr>
              <p:nvPr/>
            </p:nvSpPr>
            <p:spPr bwMode="auto">
              <a:xfrm flipH="1">
                <a:off x="5256" y="2025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Line 335"/>
              <p:cNvSpPr>
                <a:spLocks noChangeShapeType="1"/>
              </p:cNvSpPr>
              <p:nvPr/>
            </p:nvSpPr>
            <p:spPr bwMode="auto">
              <a:xfrm>
                <a:off x="5277" y="2025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Line 336"/>
              <p:cNvSpPr>
                <a:spLocks noChangeShapeType="1"/>
              </p:cNvSpPr>
              <p:nvPr/>
            </p:nvSpPr>
            <p:spPr bwMode="auto">
              <a:xfrm>
                <a:off x="5256" y="2046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Line 337"/>
              <p:cNvSpPr>
                <a:spLocks noChangeShapeType="1"/>
              </p:cNvSpPr>
              <p:nvPr/>
            </p:nvSpPr>
            <p:spPr bwMode="auto">
              <a:xfrm>
                <a:off x="5202" y="2069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Line 338"/>
              <p:cNvSpPr>
                <a:spLocks noChangeShapeType="1"/>
              </p:cNvSpPr>
              <p:nvPr/>
            </p:nvSpPr>
            <p:spPr bwMode="auto">
              <a:xfrm flipH="1">
                <a:off x="5202" y="2069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Line 339"/>
              <p:cNvSpPr>
                <a:spLocks noChangeShapeType="1"/>
              </p:cNvSpPr>
              <p:nvPr/>
            </p:nvSpPr>
            <p:spPr bwMode="auto">
              <a:xfrm>
                <a:off x="5223" y="2069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Line 340"/>
              <p:cNvSpPr>
                <a:spLocks noChangeShapeType="1"/>
              </p:cNvSpPr>
              <p:nvPr/>
            </p:nvSpPr>
            <p:spPr bwMode="auto">
              <a:xfrm>
                <a:off x="5202" y="2090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Line 341"/>
              <p:cNvSpPr>
                <a:spLocks noChangeShapeType="1"/>
              </p:cNvSpPr>
              <p:nvPr/>
            </p:nvSpPr>
            <p:spPr bwMode="auto">
              <a:xfrm>
                <a:off x="4456" y="2670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Line 342"/>
              <p:cNvSpPr>
                <a:spLocks noChangeShapeType="1"/>
              </p:cNvSpPr>
              <p:nvPr/>
            </p:nvSpPr>
            <p:spPr bwMode="auto">
              <a:xfrm flipH="1">
                <a:off x="4456" y="2670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Line 343"/>
              <p:cNvSpPr>
                <a:spLocks noChangeShapeType="1"/>
              </p:cNvSpPr>
              <p:nvPr/>
            </p:nvSpPr>
            <p:spPr bwMode="auto">
              <a:xfrm>
                <a:off x="4477" y="2670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Line 344"/>
              <p:cNvSpPr>
                <a:spLocks noChangeShapeType="1"/>
              </p:cNvSpPr>
              <p:nvPr/>
            </p:nvSpPr>
            <p:spPr bwMode="auto">
              <a:xfrm>
                <a:off x="4456" y="2691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Line 345"/>
              <p:cNvSpPr>
                <a:spLocks noChangeShapeType="1"/>
              </p:cNvSpPr>
              <p:nvPr/>
            </p:nvSpPr>
            <p:spPr bwMode="auto">
              <a:xfrm>
                <a:off x="4759" y="2426"/>
                <a:ext cx="43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Line 346"/>
              <p:cNvSpPr>
                <a:spLocks noChangeShapeType="1"/>
              </p:cNvSpPr>
              <p:nvPr/>
            </p:nvSpPr>
            <p:spPr bwMode="auto">
              <a:xfrm flipH="1">
                <a:off x="4759" y="2426"/>
                <a:ext cx="43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Line 347"/>
              <p:cNvSpPr>
                <a:spLocks noChangeShapeType="1"/>
              </p:cNvSpPr>
              <p:nvPr/>
            </p:nvSpPr>
            <p:spPr bwMode="auto">
              <a:xfrm>
                <a:off x="4780" y="2426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Line 348"/>
              <p:cNvSpPr>
                <a:spLocks noChangeShapeType="1"/>
              </p:cNvSpPr>
              <p:nvPr/>
            </p:nvSpPr>
            <p:spPr bwMode="auto">
              <a:xfrm>
                <a:off x="4759" y="2447"/>
                <a:ext cx="4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Line 349"/>
              <p:cNvSpPr>
                <a:spLocks noChangeShapeType="1"/>
              </p:cNvSpPr>
              <p:nvPr/>
            </p:nvSpPr>
            <p:spPr bwMode="auto">
              <a:xfrm>
                <a:off x="5323" y="1972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Line 350"/>
              <p:cNvSpPr>
                <a:spLocks noChangeShapeType="1"/>
              </p:cNvSpPr>
              <p:nvPr/>
            </p:nvSpPr>
            <p:spPr bwMode="auto">
              <a:xfrm flipH="1">
                <a:off x="5323" y="1972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Line 351"/>
              <p:cNvSpPr>
                <a:spLocks noChangeShapeType="1"/>
              </p:cNvSpPr>
              <p:nvPr/>
            </p:nvSpPr>
            <p:spPr bwMode="auto">
              <a:xfrm>
                <a:off x="5344" y="1972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Line 352"/>
              <p:cNvSpPr>
                <a:spLocks noChangeShapeType="1"/>
              </p:cNvSpPr>
              <p:nvPr/>
            </p:nvSpPr>
            <p:spPr bwMode="auto">
              <a:xfrm>
                <a:off x="5323" y="1993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Line 353"/>
              <p:cNvSpPr>
                <a:spLocks noChangeShapeType="1"/>
              </p:cNvSpPr>
              <p:nvPr/>
            </p:nvSpPr>
            <p:spPr bwMode="auto">
              <a:xfrm>
                <a:off x="5035" y="2204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Line 354"/>
              <p:cNvSpPr>
                <a:spLocks noChangeShapeType="1"/>
              </p:cNvSpPr>
              <p:nvPr/>
            </p:nvSpPr>
            <p:spPr bwMode="auto">
              <a:xfrm flipH="1">
                <a:off x="5035" y="2204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Line 355"/>
              <p:cNvSpPr>
                <a:spLocks noChangeShapeType="1"/>
              </p:cNvSpPr>
              <p:nvPr/>
            </p:nvSpPr>
            <p:spPr bwMode="auto">
              <a:xfrm>
                <a:off x="5056" y="2204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Line 356"/>
              <p:cNvSpPr>
                <a:spLocks noChangeShapeType="1"/>
              </p:cNvSpPr>
              <p:nvPr/>
            </p:nvSpPr>
            <p:spPr bwMode="auto">
              <a:xfrm>
                <a:off x="5035" y="2225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Line 357"/>
              <p:cNvSpPr>
                <a:spLocks noChangeShapeType="1"/>
              </p:cNvSpPr>
              <p:nvPr/>
            </p:nvSpPr>
            <p:spPr bwMode="auto">
              <a:xfrm>
                <a:off x="5285" y="2003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Line 358"/>
              <p:cNvSpPr>
                <a:spLocks noChangeShapeType="1"/>
              </p:cNvSpPr>
              <p:nvPr/>
            </p:nvSpPr>
            <p:spPr bwMode="auto">
              <a:xfrm flipH="1">
                <a:off x="5285" y="2003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Line 359"/>
              <p:cNvSpPr>
                <a:spLocks noChangeShapeType="1"/>
              </p:cNvSpPr>
              <p:nvPr/>
            </p:nvSpPr>
            <p:spPr bwMode="auto">
              <a:xfrm>
                <a:off x="5306" y="2003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Line 360"/>
              <p:cNvSpPr>
                <a:spLocks noChangeShapeType="1"/>
              </p:cNvSpPr>
              <p:nvPr/>
            </p:nvSpPr>
            <p:spPr bwMode="auto">
              <a:xfrm>
                <a:off x="5285" y="2024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Line 361"/>
              <p:cNvSpPr>
                <a:spLocks noChangeShapeType="1"/>
              </p:cNvSpPr>
              <p:nvPr/>
            </p:nvSpPr>
            <p:spPr bwMode="auto">
              <a:xfrm>
                <a:off x="4854" y="2350"/>
                <a:ext cx="43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Line 362"/>
              <p:cNvSpPr>
                <a:spLocks noChangeShapeType="1"/>
              </p:cNvSpPr>
              <p:nvPr/>
            </p:nvSpPr>
            <p:spPr bwMode="auto">
              <a:xfrm flipH="1">
                <a:off x="4854" y="2350"/>
                <a:ext cx="43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Line 363"/>
              <p:cNvSpPr>
                <a:spLocks noChangeShapeType="1"/>
              </p:cNvSpPr>
              <p:nvPr/>
            </p:nvSpPr>
            <p:spPr bwMode="auto">
              <a:xfrm>
                <a:off x="4876" y="2350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Line 364"/>
              <p:cNvSpPr>
                <a:spLocks noChangeShapeType="1"/>
              </p:cNvSpPr>
              <p:nvPr/>
            </p:nvSpPr>
            <p:spPr bwMode="auto">
              <a:xfrm>
                <a:off x="4854" y="2371"/>
                <a:ext cx="4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Line 365"/>
              <p:cNvSpPr>
                <a:spLocks noChangeShapeType="1"/>
              </p:cNvSpPr>
              <p:nvPr/>
            </p:nvSpPr>
            <p:spPr bwMode="auto">
              <a:xfrm>
                <a:off x="5202" y="2070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Line 366"/>
              <p:cNvSpPr>
                <a:spLocks noChangeShapeType="1"/>
              </p:cNvSpPr>
              <p:nvPr/>
            </p:nvSpPr>
            <p:spPr bwMode="auto">
              <a:xfrm flipH="1">
                <a:off x="5202" y="2070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Line 367"/>
              <p:cNvSpPr>
                <a:spLocks noChangeShapeType="1"/>
              </p:cNvSpPr>
              <p:nvPr/>
            </p:nvSpPr>
            <p:spPr bwMode="auto">
              <a:xfrm>
                <a:off x="5223" y="2070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Line 368"/>
              <p:cNvSpPr>
                <a:spLocks noChangeShapeType="1"/>
              </p:cNvSpPr>
              <p:nvPr/>
            </p:nvSpPr>
            <p:spPr bwMode="auto">
              <a:xfrm>
                <a:off x="5202" y="2091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Line 369"/>
              <p:cNvSpPr>
                <a:spLocks noChangeShapeType="1"/>
              </p:cNvSpPr>
              <p:nvPr/>
            </p:nvSpPr>
            <p:spPr bwMode="auto">
              <a:xfrm>
                <a:off x="5256" y="2025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Line 370"/>
              <p:cNvSpPr>
                <a:spLocks noChangeShapeType="1"/>
              </p:cNvSpPr>
              <p:nvPr/>
            </p:nvSpPr>
            <p:spPr bwMode="auto">
              <a:xfrm flipH="1">
                <a:off x="5256" y="2025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Line 371"/>
              <p:cNvSpPr>
                <a:spLocks noChangeShapeType="1"/>
              </p:cNvSpPr>
              <p:nvPr/>
            </p:nvSpPr>
            <p:spPr bwMode="auto">
              <a:xfrm>
                <a:off x="5277" y="2025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Line 372"/>
              <p:cNvSpPr>
                <a:spLocks noChangeShapeType="1"/>
              </p:cNvSpPr>
              <p:nvPr/>
            </p:nvSpPr>
            <p:spPr bwMode="auto">
              <a:xfrm>
                <a:off x="5256" y="2046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Line 373"/>
              <p:cNvSpPr>
                <a:spLocks noChangeShapeType="1"/>
              </p:cNvSpPr>
              <p:nvPr/>
            </p:nvSpPr>
            <p:spPr bwMode="auto">
              <a:xfrm>
                <a:off x="5101" y="2150"/>
                <a:ext cx="42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Line 374"/>
              <p:cNvSpPr>
                <a:spLocks noChangeShapeType="1"/>
              </p:cNvSpPr>
              <p:nvPr/>
            </p:nvSpPr>
            <p:spPr bwMode="auto">
              <a:xfrm flipH="1">
                <a:off x="5101" y="2150"/>
                <a:ext cx="42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Line 375"/>
              <p:cNvSpPr>
                <a:spLocks noChangeShapeType="1"/>
              </p:cNvSpPr>
              <p:nvPr/>
            </p:nvSpPr>
            <p:spPr bwMode="auto">
              <a:xfrm>
                <a:off x="5122" y="2150"/>
                <a:ext cx="0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Line 376"/>
              <p:cNvSpPr>
                <a:spLocks noChangeShapeType="1"/>
              </p:cNvSpPr>
              <p:nvPr/>
            </p:nvSpPr>
            <p:spPr bwMode="auto">
              <a:xfrm>
                <a:off x="5101" y="2172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Line 377"/>
              <p:cNvSpPr>
                <a:spLocks noChangeShapeType="1"/>
              </p:cNvSpPr>
              <p:nvPr/>
            </p:nvSpPr>
            <p:spPr bwMode="auto">
              <a:xfrm>
                <a:off x="4915" y="2301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Line 378"/>
              <p:cNvSpPr>
                <a:spLocks noChangeShapeType="1"/>
              </p:cNvSpPr>
              <p:nvPr/>
            </p:nvSpPr>
            <p:spPr bwMode="auto">
              <a:xfrm flipH="1">
                <a:off x="4915" y="2301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Line 379"/>
              <p:cNvSpPr>
                <a:spLocks noChangeShapeType="1"/>
              </p:cNvSpPr>
              <p:nvPr/>
            </p:nvSpPr>
            <p:spPr bwMode="auto">
              <a:xfrm>
                <a:off x="4936" y="2301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Line 380"/>
              <p:cNvSpPr>
                <a:spLocks noChangeShapeType="1"/>
              </p:cNvSpPr>
              <p:nvPr/>
            </p:nvSpPr>
            <p:spPr bwMode="auto">
              <a:xfrm>
                <a:off x="4915" y="2322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Line 381"/>
              <p:cNvSpPr>
                <a:spLocks noChangeShapeType="1"/>
              </p:cNvSpPr>
              <p:nvPr/>
            </p:nvSpPr>
            <p:spPr bwMode="auto">
              <a:xfrm>
                <a:off x="4456" y="2671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Line 382"/>
              <p:cNvSpPr>
                <a:spLocks noChangeShapeType="1"/>
              </p:cNvSpPr>
              <p:nvPr/>
            </p:nvSpPr>
            <p:spPr bwMode="auto">
              <a:xfrm flipH="1">
                <a:off x="4456" y="2671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Line 383"/>
              <p:cNvSpPr>
                <a:spLocks noChangeShapeType="1"/>
              </p:cNvSpPr>
              <p:nvPr/>
            </p:nvSpPr>
            <p:spPr bwMode="auto">
              <a:xfrm>
                <a:off x="4477" y="2671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Line 384"/>
              <p:cNvSpPr>
                <a:spLocks noChangeShapeType="1"/>
              </p:cNvSpPr>
              <p:nvPr/>
            </p:nvSpPr>
            <p:spPr bwMode="auto">
              <a:xfrm>
                <a:off x="4456" y="2692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Line 385"/>
              <p:cNvSpPr>
                <a:spLocks noChangeShapeType="1"/>
              </p:cNvSpPr>
              <p:nvPr/>
            </p:nvSpPr>
            <p:spPr bwMode="auto">
              <a:xfrm>
                <a:off x="5323" y="1973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Line 386"/>
              <p:cNvSpPr>
                <a:spLocks noChangeShapeType="1"/>
              </p:cNvSpPr>
              <p:nvPr/>
            </p:nvSpPr>
            <p:spPr bwMode="auto">
              <a:xfrm flipH="1">
                <a:off x="5323" y="1973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Line 387"/>
              <p:cNvSpPr>
                <a:spLocks noChangeShapeType="1"/>
              </p:cNvSpPr>
              <p:nvPr/>
            </p:nvSpPr>
            <p:spPr bwMode="auto">
              <a:xfrm>
                <a:off x="5344" y="1973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Line 388"/>
              <p:cNvSpPr>
                <a:spLocks noChangeShapeType="1"/>
              </p:cNvSpPr>
              <p:nvPr/>
            </p:nvSpPr>
            <p:spPr bwMode="auto">
              <a:xfrm>
                <a:off x="5323" y="1994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Line 389"/>
              <p:cNvSpPr>
                <a:spLocks noChangeShapeType="1"/>
              </p:cNvSpPr>
              <p:nvPr/>
            </p:nvSpPr>
            <p:spPr bwMode="auto">
              <a:xfrm>
                <a:off x="5035" y="2204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Line 390"/>
              <p:cNvSpPr>
                <a:spLocks noChangeShapeType="1"/>
              </p:cNvSpPr>
              <p:nvPr/>
            </p:nvSpPr>
            <p:spPr bwMode="auto">
              <a:xfrm flipH="1">
                <a:off x="5035" y="2204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Line 391"/>
              <p:cNvSpPr>
                <a:spLocks noChangeShapeType="1"/>
              </p:cNvSpPr>
              <p:nvPr/>
            </p:nvSpPr>
            <p:spPr bwMode="auto">
              <a:xfrm>
                <a:off x="5056" y="2204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Line 392"/>
              <p:cNvSpPr>
                <a:spLocks noChangeShapeType="1"/>
              </p:cNvSpPr>
              <p:nvPr/>
            </p:nvSpPr>
            <p:spPr bwMode="auto">
              <a:xfrm>
                <a:off x="5035" y="2225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Line 393"/>
              <p:cNvSpPr>
                <a:spLocks noChangeShapeType="1"/>
              </p:cNvSpPr>
              <p:nvPr/>
            </p:nvSpPr>
            <p:spPr bwMode="auto">
              <a:xfrm>
                <a:off x="5285" y="2004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Line 394"/>
              <p:cNvSpPr>
                <a:spLocks noChangeShapeType="1"/>
              </p:cNvSpPr>
              <p:nvPr/>
            </p:nvSpPr>
            <p:spPr bwMode="auto">
              <a:xfrm flipH="1">
                <a:off x="5285" y="2004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Line 395"/>
              <p:cNvSpPr>
                <a:spLocks noChangeShapeType="1"/>
              </p:cNvSpPr>
              <p:nvPr/>
            </p:nvSpPr>
            <p:spPr bwMode="auto">
              <a:xfrm>
                <a:off x="5306" y="2004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Line 396"/>
              <p:cNvSpPr>
                <a:spLocks noChangeShapeType="1"/>
              </p:cNvSpPr>
              <p:nvPr/>
            </p:nvSpPr>
            <p:spPr bwMode="auto">
              <a:xfrm>
                <a:off x="5285" y="2025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Line 397"/>
              <p:cNvSpPr>
                <a:spLocks noChangeShapeType="1"/>
              </p:cNvSpPr>
              <p:nvPr/>
            </p:nvSpPr>
            <p:spPr bwMode="auto">
              <a:xfrm>
                <a:off x="4759" y="2425"/>
                <a:ext cx="43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Line 398"/>
              <p:cNvSpPr>
                <a:spLocks noChangeShapeType="1"/>
              </p:cNvSpPr>
              <p:nvPr/>
            </p:nvSpPr>
            <p:spPr bwMode="auto">
              <a:xfrm flipH="1">
                <a:off x="4759" y="2425"/>
                <a:ext cx="43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Line 399"/>
              <p:cNvSpPr>
                <a:spLocks noChangeShapeType="1"/>
              </p:cNvSpPr>
              <p:nvPr/>
            </p:nvSpPr>
            <p:spPr bwMode="auto">
              <a:xfrm>
                <a:off x="4780" y="2425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Line 400"/>
              <p:cNvSpPr>
                <a:spLocks noChangeShapeType="1"/>
              </p:cNvSpPr>
              <p:nvPr/>
            </p:nvSpPr>
            <p:spPr bwMode="auto">
              <a:xfrm>
                <a:off x="4759" y="2446"/>
                <a:ext cx="4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Line 401"/>
              <p:cNvSpPr>
                <a:spLocks noChangeShapeType="1"/>
              </p:cNvSpPr>
              <p:nvPr/>
            </p:nvSpPr>
            <p:spPr bwMode="auto">
              <a:xfrm>
                <a:off x="4362" y="2745"/>
                <a:ext cx="42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Line 402"/>
              <p:cNvSpPr>
                <a:spLocks noChangeShapeType="1"/>
              </p:cNvSpPr>
              <p:nvPr/>
            </p:nvSpPr>
            <p:spPr bwMode="auto">
              <a:xfrm flipH="1">
                <a:off x="4362" y="2745"/>
                <a:ext cx="42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Line 403"/>
              <p:cNvSpPr>
                <a:spLocks noChangeShapeType="1"/>
              </p:cNvSpPr>
              <p:nvPr/>
            </p:nvSpPr>
            <p:spPr bwMode="auto">
              <a:xfrm>
                <a:off x="4383" y="2745"/>
                <a:ext cx="0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Line 404"/>
              <p:cNvSpPr>
                <a:spLocks noChangeShapeType="1"/>
              </p:cNvSpPr>
              <p:nvPr/>
            </p:nvSpPr>
            <p:spPr bwMode="auto">
              <a:xfrm>
                <a:off x="4362" y="2767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Line 405"/>
              <p:cNvSpPr>
                <a:spLocks noChangeShapeType="1"/>
              </p:cNvSpPr>
              <p:nvPr/>
            </p:nvSpPr>
            <p:spPr bwMode="auto">
              <a:xfrm>
                <a:off x="4380" y="2730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Line 406"/>
              <p:cNvSpPr>
                <a:spLocks noChangeShapeType="1"/>
              </p:cNvSpPr>
              <p:nvPr/>
            </p:nvSpPr>
            <p:spPr bwMode="auto">
              <a:xfrm flipH="1">
                <a:off x="4380" y="2730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Line 407"/>
              <p:cNvSpPr>
                <a:spLocks noChangeShapeType="1"/>
              </p:cNvSpPr>
              <p:nvPr/>
            </p:nvSpPr>
            <p:spPr bwMode="auto">
              <a:xfrm>
                <a:off x="4401" y="2730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Line 408"/>
              <p:cNvSpPr>
                <a:spLocks noChangeShapeType="1"/>
              </p:cNvSpPr>
              <p:nvPr/>
            </p:nvSpPr>
            <p:spPr bwMode="auto">
              <a:xfrm>
                <a:off x="4380" y="2751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Line 409"/>
              <p:cNvSpPr>
                <a:spLocks noChangeShapeType="1"/>
              </p:cNvSpPr>
              <p:nvPr/>
            </p:nvSpPr>
            <p:spPr bwMode="auto">
              <a:xfrm>
                <a:off x="4365" y="2743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Line 410"/>
              <p:cNvSpPr>
                <a:spLocks noChangeShapeType="1"/>
              </p:cNvSpPr>
              <p:nvPr/>
            </p:nvSpPr>
            <p:spPr bwMode="auto">
              <a:xfrm flipH="1">
                <a:off x="4365" y="2743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Line 411"/>
              <p:cNvSpPr>
                <a:spLocks noChangeShapeType="1"/>
              </p:cNvSpPr>
              <p:nvPr/>
            </p:nvSpPr>
            <p:spPr bwMode="auto">
              <a:xfrm>
                <a:off x="4386" y="2743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Line 412"/>
              <p:cNvSpPr>
                <a:spLocks noChangeShapeType="1"/>
              </p:cNvSpPr>
              <p:nvPr/>
            </p:nvSpPr>
            <p:spPr bwMode="auto">
              <a:xfrm>
                <a:off x="4365" y="2764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Line 413"/>
              <p:cNvSpPr>
                <a:spLocks noChangeShapeType="1"/>
              </p:cNvSpPr>
              <p:nvPr/>
            </p:nvSpPr>
            <p:spPr bwMode="auto">
              <a:xfrm>
                <a:off x="4360" y="2746"/>
                <a:ext cx="42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Line 414"/>
              <p:cNvSpPr>
                <a:spLocks noChangeShapeType="1"/>
              </p:cNvSpPr>
              <p:nvPr/>
            </p:nvSpPr>
            <p:spPr bwMode="auto">
              <a:xfrm flipH="1">
                <a:off x="4360" y="2746"/>
                <a:ext cx="42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Line 415"/>
              <p:cNvSpPr>
                <a:spLocks noChangeShapeType="1"/>
              </p:cNvSpPr>
              <p:nvPr/>
            </p:nvSpPr>
            <p:spPr bwMode="auto">
              <a:xfrm>
                <a:off x="4381" y="2746"/>
                <a:ext cx="0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Line 416"/>
              <p:cNvSpPr>
                <a:spLocks noChangeShapeType="1"/>
              </p:cNvSpPr>
              <p:nvPr/>
            </p:nvSpPr>
            <p:spPr bwMode="auto">
              <a:xfrm>
                <a:off x="4360" y="2768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Line 417"/>
              <p:cNvSpPr>
                <a:spLocks noChangeShapeType="1"/>
              </p:cNvSpPr>
              <p:nvPr/>
            </p:nvSpPr>
            <p:spPr bwMode="auto">
              <a:xfrm>
                <a:off x="4359" y="2747"/>
                <a:ext cx="42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Line 418"/>
              <p:cNvSpPr>
                <a:spLocks noChangeShapeType="1"/>
              </p:cNvSpPr>
              <p:nvPr/>
            </p:nvSpPr>
            <p:spPr bwMode="auto">
              <a:xfrm flipH="1">
                <a:off x="4359" y="2747"/>
                <a:ext cx="42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Line 419"/>
              <p:cNvSpPr>
                <a:spLocks noChangeShapeType="1"/>
              </p:cNvSpPr>
              <p:nvPr/>
            </p:nvSpPr>
            <p:spPr bwMode="auto">
              <a:xfrm>
                <a:off x="4380" y="2747"/>
                <a:ext cx="0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Line 420"/>
              <p:cNvSpPr>
                <a:spLocks noChangeShapeType="1"/>
              </p:cNvSpPr>
              <p:nvPr/>
            </p:nvSpPr>
            <p:spPr bwMode="auto">
              <a:xfrm>
                <a:off x="4359" y="2769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Line 421"/>
              <p:cNvSpPr>
                <a:spLocks noChangeShapeType="1"/>
              </p:cNvSpPr>
              <p:nvPr/>
            </p:nvSpPr>
            <p:spPr bwMode="auto">
              <a:xfrm>
                <a:off x="4375" y="2734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Line 422"/>
              <p:cNvSpPr>
                <a:spLocks noChangeShapeType="1"/>
              </p:cNvSpPr>
              <p:nvPr/>
            </p:nvSpPr>
            <p:spPr bwMode="auto">
              <a:xfrm flipH="1">
                <a:off x="4375" y="2734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Line 423"/>
              <p:cNvSpPr>
                <a:spLocks noChangeShapeType="1"/>
              </p:cNvSpPr>
              <p:nvPr/>
            </p:nvSpPr>
            <p:spPr bwMode="auto">
              <a:xfrm>
                <a:off x="4396" y="2734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Line 424"/>
              <p:cNvSpPr>
                <a:spLocks noChangeShapeType="1"/>
              </p:cNvSpPr>
              <p:nvPr/>
            </p:nvSpPr>
            <p:spPr bwMode="auto">
              <a:xfrm>
                <a:off x="4375" y="2755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Line 425"/>
              <p:cNvSpPr>
                <a:spLocks noChangeShapeType="1"/>
              </p:cNvSpPr>
              <p:nvPr/>
            </p:nvSpPr>
            <p:spPr bwMode="auto">
              <a:xfrm>
                <a:off x="4378" y="2732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Line 426"/>
              <p:cNvSpPr>
                <a:spLocks noChangeShapeType="1"/>
              </p:cNvSpPr>
              <p:nvPr/>
            </p:nvSpPr>
            <p:spPr bwMode="auto">
              <a:xfrm flipH="1">
                <a:off x="4378" y="2732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Line 427"/>
              <p:cNvSpPr>
                <a:spLocks noChangeShapeType="1"/>
              </p:cNvSpPr>
              <p:nvPr/>
            </p:nvSpPr>
            <p:spPr bwMode="auto">
              <a:xfrm>
                <a:off x="4399" y="2732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Line 428"/>
              <p:cNvSpPr>
                <a:spLocks noChangeShapeType="1"/>
              </p:cNvSpPr>
              <p:nvPr/>
            </p:nvSpPr>
            <p:spPr bwMode="auto">
              <a:xfrm>
                <a:off x="4378" y="2753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Line 429"/>
              <p:cNvSpPr>
                <a:spLocks noChangeShapeType="1"/>
              </p:cNvSpPr>
              <p:nvPr/>
            </p:nvSpPr>
            <p:spPr bwMode="auto">
              <a:xfrm>
                <a:off x="4375" y="2734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Line 430"/>
              <p:cNvSpPr>
                <a:spLocks noChangeShapeType="1"/>
              </p:cNvSpPr>
              <p:nvPr/>
            </p:nvSpPr>
            <p:spPr bwMode="auto">
              <a:xfrm flipH="1">
                <a:off x="4375" y="2734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Line 431"/>
              <p:cNvSpPr>
                <a:spLocks noChangeShapeType="1"/>
              </p:cNvSpPr>
              <p:nvPr/>
            </p:nvSpPr>
            <p:spPr bwMode="auto">
              <a:xfrm>
                <a:off x="4396" y="2734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Line 432"/>
              <p:cNvSpPr>
                <a:spLocks noChangeShapeType="1"/>
              </p:cNvSpPr>
              <p:nvPr/>
            </p:nvSpPr>
            <p:spPr bwMode="auto">
              <a:xfrm>
                <a:off x="4375" y="2755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Line 433"/>
              <p:cNvSpPr>
                <a:spLocks noChangeShapeType="1"/>
              </p:cNvSpPr>
              <p:nvPr/>
            </p:nvSpPr>
            <p:spPr bwMode="auto">
              <a:xfrm>
                <a:off x="4359" y="2747"/>
                <a:ext cx="42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Line 434"/>
              <p:cNvSpPr>
                <a:spLocks noChangeShapeType="1"/>
              </p:cNvSpPr>
              <p:nvPr/>
            </p:nvSpPr>
            <p:spPr bwMode="auto">
              <a:xfrm flipH="1">
                <a:off x="4359" y="2747"/>
                <a:ext cx="42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Line 435"/>
              <p:cNvSpPr>
                <a:spLocks noChangeShapeType="1"/>
              </p:cNvSpPr>
              <p:nvPr/>
            </p:nvSpPr>
            <p:spPr bwMode="auto">
              <a:xfrm>
                <a:off x="4380" y="2747"/>
                <a:ext cx="0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Line 436"/>
              <p:cNvSpPr>
                <a:spLocks noChangeShapeType="1"/>
              </p:cNvSpPr>
              <p:nvPr/>
            </p:nvSpPr>
            <p:spPr bwMode="auto">
              <a:xfrm>
                <a:off x="4359" y="2769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Line 437"/>
              <p:cNvSpPr>
                <a:spLocks noChangeShapeType="1"/>
              </p:cNvSpPr>
              <p:nvPr/>
            </p:nvSpPr>
            <p:spPr bwMode="auto">
              <a:xfrm>
                <a:off x="4362" y="2745"/>
                <a:ext cx="42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Line 438"/>
              <p:cNvSpPr>
                <a:spLocks noChangeShapeType="1"/>
              </p:cNvSpPr>
              <p:nvPr/>
            </p:nvSpPr>
            <p:spPr bwMode="auto">
              <a:xfrm flipH="1">
                <a:off x="4362" y="2745"/>
                <a:ext cx="42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Line 439"/>
              <p:cNvSpPr>
                <a:spLocks noChangeShapeType="1"/>
              </p:cNvSpPr>
              <p:nvPr/>
            </p:nvSpPr>
            <p:spPr bwMode="auto">
              <a:xfrm>
                <a:off x="4383" y="2745"/>
                <a:ext cx="0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Line 440"/>
              <p:cNvSpPr>
                <a:spLocks noChangeShapeType="1"/>
              </p:cNvSpPr>
              <p:nvPr/>
            </p:nvSpPr>
            <p:spPr bwMode="auto">
              <a:xfrm>
                <a:off x="4362" y="2767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" name="Line 442"/>
            <p:cNvSpPr>
              <a:spLocks noChangeShapeType="1"/>
            </p:cNvSpPr>
            <p:nvPr/>
          </p:nvSpPr>
          <p:spPr bwMode="auto">
            <a:xfrm>
              <a:off x="4360" y="2746"/>
              <a:ext cx="42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443"/>
            <p:cNvSpPr>
              <a:spLocks noChangeShapeType="1"/>
            </p:cNvSpPr>
            <p:nvPr/>
          </p:nvSpPr>
          <p:spPr bwMode="auto">
            <a:xfrm flipH="1">
              <a:off x="4360" y="2746"/>
              <a:ext cx="42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444"/>
            <p:cNvSpPr>
              <a:spLocks noChangeShapeType="1"/>
            </p:cNvSpPr>
            <p:nvPr/>
          </p:nvSpPr>
          <p:spPr bwMode="auto">
            <a:xfrm>
              <a:off x="4381" y="2746"/>
              <a:ext cx="0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445"/>
            <p:cNvSpPr>
              <a:spLocks noChangeShapeType="1"/>
            </p:cNvSpPr>
            <p:nvPr/>
          </p:nvSpPr>
          <p:spPr bwMode="auto">
            <a:xfrm>
              <a:off x="4360" y="2768"/>
              <a:ext cx="42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446"/>
            <p:cNvSpPr>
              <a:spLocks noChangeShapeType="1"/>
            </p:cNvSpPr>
            <p:nvPr/>
          </p:nvSpPr>
          <p:spPr bwMode="auto">
            <a:xfrm>
              <a:off x="4366" y="2743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447"/>
            <p:cNvSpPr>
              <a:spLocks noChangeShapeType="1"/>
            </p:cNvSpPr>
            <p:nvPr/>
          </p:nvSpPr>
          <p:spPr bwMode="auto">
            <a:xfrm flipH="1">
              <a:off x="4366" y="2743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448"/>
            <p:cNvSpPr>
              <a:spLocks noChangeShapeType="1"/>
            </p:cNvSpPr>
            <p:nvPr/>
          </p:nvSpPr>
          <p:spPr bwMode="auto">
            <a:xfrm>
              <a:off x="4387" y="2743"/>
              <a:ext cx="0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449"/>
            <p:cNvSpPr>
              <a:spLocks noChangeShapeType="1"/>
            </p:cNvSpPr>
            <p:nvPr/>
          </p:nvSpPr>
          <p:spPr bwMode="auto">
            <a:xfrm>
              <a:off x="4366" y="2764"/>
              <a:ext cx="42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450"/>
            <p:cNvSpPr>
              <a:spLocks noChangeShapeType="1"/>
            </p:cNvSpPr>
            <p:nvPr/>
          </p:nvSpPr>
          <p:spPr bwMode="auto">
            <a:xfrm>
              <a:off x="4380" y="2730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451"/>
            <p:cNvSpPr>
              <a:spLocks noChangeShapeType="1"/>
            </p:cNvSpPr>
            <p:nvPr/>
          </p:nvSpPr>
          <p:spPr bwMode="auto">
            <a:xfrm flipH="1">
              <a:off x="4380" y="2730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452"/>
            <p:cNvSpPr>
              <a:spLocks noChangeShapeType="1"/>
            </p:cNvSpPr>
            <p:nvPr/>
          </p:nvSpPr>
          <p:spPr bwMode="auto">
            <a:xfrm>
              <a:off x="4401" y="2730"/>
              <a:ext cx="0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453"/>
            <p:cNvSpPr>
              <a:spLocks noChangeShapeType="1"/>
            </p:cNvSpPr>
            <p:nvPr/>
          </p:nvSpPr>
          <p:spPr bwMode="auto">
            <a:xfrm>
              <a:off x="4380" y="2751"/>
              <a:ext cx="42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454"/>
            <p:cNvSpPr>
              <a:spLocks noChangeShapeType="1"/>
            </p:cNvSpPr>
            <p:nvPr/>
          </p:nvSpPr>
          <p:spPr bwMode="auto">
            <a:xfrm>
              <a:off x="4359" y="2747"/>
              <a:ext cx="42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455"/>
            <p:cNvSpPr>
              <a:spLocks noChangeShapeType="1"/>
            </p:cNvSpPr>
            <p:nvPr/>
          </p:nvSpPr>
          <p:spPr bwMode="auto">
            <a:xfrm flipH="1">
              <a:off x="4359" y="2747"/>
              <a:ext cx="42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456"/>
            <p:cNvSpPr>
              <a:spLocks noChangeShapeType="1"/>
            </p:cNvSpPr>
            <p:nvPr/>
          </p:nvSpPr>
          <p:spPr bwMode="auto">
            <a:xfrm>
              <a:off x="4380" y="2747"/>
              <a:ext cx="0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457"/>
            <p:cNvSpPr>
              <a:spLocks noChangeShapeType="1"/>
            </p:cNvSpPr>
            <p:nvPr/>
          </p:nvSpPr>
          <p:spPr bwMode="auto">
            <a:xfrm>
              <a:off x="4359" y="2769"/>
              <a:ext cx="42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458"/>
            <p:cNvSpPr>
              <a:spLocks noChangeShapeType="1"/>
            </p:cNvSpPr>
            <p:nvPr/>
          </p:nvSpPr>
          <p:spPr bwMode="auto">
            <a:xfrm>
              <a:off x="4375" y="2734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459"/>
            <p:cNvSpPr>
              <a:spLocks noChangeShapeType="1"/>
            </p:cNvSpPr>
            <p:nvPr/>
          </p:nvSpPr>
          <p:spPr bwMode="auto">
            <a:xfrm flipH="1">
              <a:off x="4375" y="2734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460"/>
            <p:cNvSpPr>
              <a:spLocks noChangeShapeType="1"/>
            </p:cNvSpPr>
            <p:nvPr/>
          </p:nvSpPr>
          <p:spPr bwMode="auto">
            <a:xfrm>
              <a:off x="4396" y="2734"/>
              <a:ext cx="0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461"/>
            <p:cNvSpPr>
              <a:spLocks noChangeShapeType="1"/>
            </p:cNvSpPr>
            <p:nvPr/>
          </p:nvSpPr>
          <p:spPr bwMode="auto">
            <a:xfrm>
              <a:off x="4375" y="2755"/>
              <a:ext cx="42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462"/>
            <p:cNvSpPr>
              <a:spLocks noChangeShapeType="1"/>
            </p:cNvSpPr>
            <p:nvPr/>
          </p:nvSpPr>
          <p:spPr bwMode="auto">
            <a:xfrm>
              <a:off x="4378" y="2732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463"/>
            <p:cNvSpPr>
              <a:spLocks noChangeShapeType="1"/>
            </p:cNvSpPr>
            <p:nvPr/>
          </p:nvSpPr>
          <p:spPr bwMode="auto">
            <a:xfrm flipH="1">
              <a:off x="4378" y="2732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464"/>
            <p:cNvSpPr>
              <a:spLocks noChangeShapeType="1"/>
            </p:cNvSpPr>
            <p:nvPr/>
          </p:nvSpPr>
          <p:spPr bwMode="auto">
            <a:xfrm>
              <a:off x="4399" y="2732"/>
              <a:ext cx="0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465"/>
            <p:cNvSpPr>
              <a:spLocks noChangeShapeType="1"/>
            </p:cNvSpPr>
            <p:nvPr/>
          </p:nvSpPr>
          <p:spPr bwMode="auto">
            <a:xfrm>
              <a:off x="4378" y="2753"/>
              <a:ext cx="42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466"/>
            <p:cNvSpPr>
              <a:spLocks noChangeShapeType="1"/>
            </p:cNvSpPr>
            <p:nvPr/>
          </p:nvSpPr>
          <p:spPr bwMode="auto">
            <a:xfrm>
              <a:off x="4360" y="2746"/>
              <a:ext cx="42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467"/>
            <p:cNvSpPr>
              <a:spLocks noChangeShapeType="1"/>
            </p:cNvSpPr>
            <p:nvPr/>
          </p:nvSpPr>
          <p:spPr bwMode="auto">
            <a:xfrm flipH="1">
              <a:off x="4360" y="2746"/>
              <a:ext cx="42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468"/>
            <p:cNvSpPr>
              <a:spLocks noChangeShapeType="1"/>
            </p:cNvSpPr>
            <p:nvPr/>
          </p:nvSpPr>
          <p:spPr bwMode="auto">
            <a:xfrm>
              <a:off x="4381" y="2746"/>
              <a:ext cx="0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469"/>
            <p:cNvSpPr>
              <a:spLocks noChangeShapeType="1"/>
            </p:cNvSpPr>
            <p:nvPr/>
          </p:nvSpPr>
          <p:spPr bwMode="auto">
            <a:xfrm>
              <a:off x="4360" y="2768"/>
              <a:ext cx="42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70"/>
            <p:cNvSpPr>
              <a:spLocks noChangeShapeType="1"/>
            </p:cNvSpPr>
            <p:nvPr/>
          </p:nvSpPr>
          <p:spPr bwMode="auto">
            <a:xfrm>
              <a:off x="4365" y="2743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71"/>
            <p:cNvSpPr>
              <a:spLocks noChangeShapeType="1"/>
            </p:cNvSpPr>
            <p:nvPr/>
          </p:nvSpPr>
          <p:spPr bwMode="auto">
            <a:xfrm flipH="1">
              <a:off x="4365" y="2743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72"/>
            <p:cNvSpPr>
              <a:spLocks noChangeShapeType="1"/>
            </p:cNvSpPr>
            <p:nvPr/>
          </p:nvSpPr>
          <p:spPr bwMode="auto">
            <a:xfrm>
              <a:off x="4386" y="2743"/>
              <a:ext cx="0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73"/>
            <p:cNvSpPr>
              <a:spLocks noChangeShapeType="1"/>
            </p:cNvSpPr>
            <p:nvPr/>
          </p:nvSpPr>
          <p:spPr bwMode="auto">
            <a:xfrm>
              <a:off x="4365" y="2764"/>
              <a:ext cx="42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74"/>
            <p:cNvSpPr>
              <a:spLocks noChangeShapeType="1"/>
            </p:cNvSpPr>
            <p:nvPr/>
          </p:nvSpPr>
          <p:spPr bwMode="auto">
            <a:xfrm>
              <a:off x="4380" y="2730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475"/>
            <p:cNvSpPr>
              <a:spLocks noChangeShapeType="1"/>
            </p:cNvSpPr>
            <p:nvPr/>
          </p:nvSpPr>
          <p:spPr bwMode="auto">
            <a:xfrm flipH="1">
              <a:off x="4380" y="2730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476"/>
            <p:cNvSpPr>
              <a:spLocks noChangeShapeType="1"/>
            </p:cNvSpPr>
            <p:nvPr/>
          </p:nvSpPr>
          <p:spPr bwMode="auto">
            <a:xfrm>
              <a:off x="4401" y="2730"/>
              <a:ext cx="0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477"/>
            <p:cNvSpPr>
              <a:spLocks noChangeShapeType="1"/>
            </p:cNvSpPr>
            <p:nvPr/>
          </p:nvSpPr>
          <p:spPr bwMode="auto">
            <a:xfrm>
              <a:off x="4380" y="2751"/>
              <a:ext cx="42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478"/>
            <p:cNvSpPr>
              <a:spLocks noChangeShapeType="1"/>
            </p:cNvSpPr>
            <p:nvPr/>
          </p:nvSpPr>
          <p:spPr bwMode="auto">
            <a:xfrm>
              <a:off x="4362" y="2745"/>
              <a:ext cx="42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Line 479"/>
            <p:cNvSpPr>
              <a:spLocks noChangeShapeType="1"/>
            </p:cNvSpPr>
            <p:nvPr/>
          </p:nvSpPr>
          <p:spPr bwMode="auto">
            <a:xfrm flipH="1">
              <a:off x="4362" y="2745"/>
              <a:ext cx="42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Line 480"/>
            <p:cNvSpPr>
              <a:spLocks noChangeShapeType="1"/>
            </p:cNvSpPr>
            <p:nvPr/>
          </p:nvSpPr>
          <p:spPr bwMode="auto">
            <a:xfrm>
              <a:off x="4383" y="2745"/>
              <a:ext cx="0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Line 481"/>
            <p:cNvSpPr>
              <a:spLocks noChangeShapeType="1"/>
            </p:cNvSpPr>
            <p:nvPr/>
          </p:nvSpPr>
          <p:spPr bwMode="auto">
            <a:xfrm>
              <a:off x="4362" y="2767"/>
              <a:ext cx="42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Line 482"/>
            <p:cNvSpPr>
              <a:spLocks noChangeShapeType="1"/>
            </p:cNvSpPr>
            <p:nvPr/>
          </p:nvSpPr>
          <p:spPr bwMode="auto">
            <a:xfrm>
              <a:off x="3565" y="3388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Line 483"/>
            <p:cNvSpPr>
              <a:spLocks noChangeShapeType="1"/>
            </p:cNvSpPr>
            <p:nvPr/>
          </p:nvSpPr>
          <p:spPr bwMode="auto">
            <a:xfrm flipH="1">
              <a:off x="3565" y="3388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Line 484"/>
            <p:cNvSpPr>
              <a:spLocks noChangeShapeType="1"/>
            </p:cNvSpPr>
            <p:nvPr/>
          </p:nvSpPr>
          <p:spPr bwMode="auto">
            <a:xfrm>
              <a:off x="3586" y="3388"/>
              <a:ext cx="0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Line 485"/>
            <p:cNvSpPr>
              <a:spLocks noChangeShapeType="1"/>
            </p:cNvSpPr>
            <p:nvPr/>
          </p:nvSpPr>
          <p:spPr bwMode="auto">
            <a:xfrm>
              <a:off x="3565" y="3409"/>
              <a:ext cx="42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Line 486"/>
            <p:cNvSpPr>
              <a:spLocks noChangeShapeType="1"/>
            </p:cNvSpPr>
            <p:nvPr/>
          </p:nvSpPr>
          <p:spPr bwMode="auto">
            <a:xfrm>
              <a:off x="3405" y="3513"/>
              <a:ext cx="43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Line 487"/>
            <p:cNvSpPr>
              <a:spLocks noChangeShapeType="1"/>
            </p:cNvSpPr>
            <p:nvPr/>
          </p:nvSpPr>
          <p:spPr bwMode="auto">
            <a:xfrm flipH="1">
              <a:off x="3405" y="3513"/>
              <a:ext cx="43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Line 488"/>
            <p:cNvSpPr>
              <a:spLocks noChangeShapeType="1"/>
            </p:cNvSpPr>
            <p:nvPr/>
          </p:nvSpPr>
          <p:spPr bwMode="auto">
            <a:xfrm>
              <a:off x="3427" y="3513"/>
              <a:ext cx="0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Line 489"/>
            <p:cNvSpPr>
              <a:spLocks noChangeShapeType="1"/>
            </p:cNvSpPr>
            <p:nvPr/>
          </p:nvSpPr>
          <p:spPr bwMode="auto">
            <a:xfrm>
              <a:off x="3405" y="3534"/>
              <a:ext cx="4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490"/>
            <p:cNvSpPr>
              <a:spLocks noChangeShapeType="1"/>
            </p:cNvSpPr>
            <p:nvPr/>
          </p:nvSpPr>
          <p:spPr bwMode="auto">
            <a:xfrm>
              <a:off x="3406" y="3513"/>
              <a:ext cx="43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Line 491"/>
            <p:cNvSpPr>
              <a:spLocks noChangeShapeType="1"/>
            </p:cNvSpPr>
            <p:nvPr/>
          </p:nvSpPr>
          <p:spPr bwMode="auto">
            <a:xfrm flipH="1">
              <a:off x="3406" y="3513"/>
              <a:ext cx="43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ine 492"/>
            <p:cNvSpPr>
              <a:spLocks noChangeShapeType="1"/>
            </p:cNvSpPr>
            <p:nvPr/>
          </p:nvSpPr>
          <p:spPr bwMode="auto">
            <a:xfrm>
              <a:off x="3428" y="3513"/>
              <a:ext cx="0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Line 493"/>
            <p:cNvSpPr>
              <a:spLocks noChangeShapeType="1"/>
            </p:cNvSpPr>
            <p:nvPr/>
          </p:nvSpPr>
          <p:spPr bwMode="auto">
            <a:xfrm>
              <a:off x="3406" y="3534"/>
              <a:ext cx="4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Line 494"/>
            <p:cNvSpPr>
              <a:spLocks noChangeShapeType="1"/>
            </p:cNvSpPr>
            <p:nvPr/>
          </p:nvSpPr>
          <p:spPr bwMode="auto">
            <a:xfrm>
              <a:off x="3565" y="3389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Line 495"/>
            <p:cNvSpPr>
              <a:spLocks noChangeShapeType="1"/>
            </p:cNvSpPr>
            <p:nvPr/>
          </p:nvSpPr>
          <p:spPr bwMode="auto">
            <a:xfrm flipH="1">
              <a:off x="3565" y="3389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Line 496"/>
            <p:cNvSpPr>
              <a:spLocks noChangeShapeType="1"/>
            </p:cNvSpPr>
            <p:nvPr/>
          </p:nvSpPr>
          <p:spPr bwMode="auto">
            <a:xfrm>
              <a:off x="3586" y="3389"/>
              <a:ext cx="0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Line 497"/>
            <p:cNvSpPr>
              <a:spLocks noChangeShapeType="1"/>
            </p:cNvSpPr>
            <p:nvPr/>
          </p:nvSpPr>
          <p:spPr bwMode="auto">
            <a:xfrm>
              <a:off x="3565" y="3410"/>
              <a:ext cx="42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498"/>
            <p:cNvSpPr>
              <a:spLocks/>
            </p:cNvSpPr>
            <p:nvPr/>
          </p:nvSpPr>
          <p:spPr bwMode="auto">
            <a:xfrm>
              <a:off x="3341" y="1909"/>
              <a:ext cx="2108" cy="1695"/>
            </a:xfrm>
            <a:custGeom>
              <a:avLst/>
              <a:gdLst>
                <a:gd name="T0" fmla="*/ 42 w 4216"/>
                <a:gd name="T1" fmla="*/ 3357 h 3392"/>
                <a:gd name="T2" fmla="*/ 129 w 4216"/>
                <a:gd name="T3" fmla="*/ 3288 h 3392"/>
                <a:gd name="T4" fmla="*/ 213 w 4216"/>
                <a:gd name="T5" fmla="*/ 3221 h 3392"/>
                <a:gd name="T6" fmla="*/ 298 w 4216"/>
                <a:gd name="T7" fmla="*/ 3152 h 3392"/>
                <a:gd name="T8" fmla="*/ 384 w 4216"/>
                <a:gd name="T9" fmla="*/ 3083 h 3392"/>
                <a:gd name="T10" fmla="*/ 469 w 4216"/>
                <a:gd name="T11" fmla="*/ 3016 h 3392"/>
                <a:gd name="T12" fmla="*/ 553 w 4216"/>
                <a:gd name="T13" fmla="*/ 2947 h 3392"/>
                <a:gd name="T14" fmla="*/ 640 w 4216"/>
                <a:gd name="T15" fmla="*/ 2878 h 3392"/>
                <a:gd name="T16" fmla="*/ 724 w 4216"/>
                <a:gd name="T17" fmla="*/ 2810 h 3392"/>
                <a:gd name="T18" fmla="*/ 809 w 4216"/>
                <a:gd name="T19" fmla="*/ 2741 h 3392"/>
                <a:gd name="T20" fmla="*/ 895 w 4216"/>
                <a:gd name="T21" fmla="*/ 2672 h 3392"/>
                <a:gd name="T22" fmla="*/ 980 w 4216"/>
                <a:gd name="T23" fmla="*/ 2603 h 3392"/>
                <a:gd name="T24" fmla="*/ 1064 w 4216"/>
                <a:gd name="T25" fmla="*/ 2536 h 3392"/>
                <a:gd name="T26" fmla="*/ 1151 w 4216"/>
                <a:gd name="T27" fmla="*/ 2467 h 3392"/>
                <a:gd name="T28" fmla="*/ 1235 w 4216"/>
                <a:gd name="T29" fmla="*/ 2398 h 3392"/>
                <a:gd name="T30" fmla="*/ 1320 w 4216"/>
                <a:gd name="T31" fmla="*/ 2330 h 3392"/>
                <a:gd name="T32" fmla="*/ 1406 w 4216"/>
                <a:gd name="T33" fmla="*/ 2261 h 3392"/>
                <a:gd name="T34" fmla="*/ 1490 w 4216"/>
                <a:gd name="T35" fmla="*/ 2192 h 3392"/>
                <a:gd name="T36" fmla="*/ 1575 w 4216"/>
                <a:gd name="T37" fmla="*/ 2125 h 3392"/>
                <a:gd name="T38" fmla="*/ 1661 w 4216"/>
                <a:gd name="T39" fmla="*/ 2056 h 3392"/>
                <a:gd name="T40" fmla="*/ 1746 w 4216"/>
                <a:gd name="T41" fmla="*/ 1987 h 3392"/>
                <a:gd name="T42" fmla="*/ 1830 w 4216"/>
                <a:gd name="T43" fmla="*/ 1920 h 3392"/>
                <a:gd name="T44" fmla="*/ 1917 w 4216"/>
                <a:gd name="T45" fmla="*/ 1851 h 3392"/>
                <a:gd name="T46" fmla="*/ 2001 w 4216"/>
                <a:gd name="T47" fmla="*/ 1781 h 3392"/>
                <a:gd name="T48" fmla="*/ 2086 w 4216"/>
                <a:gd name="T49" fmla="*/ 1712 h 3392"/>
                <a:gd name="T50" fmla="*/ 2172 w 4216"/>
                <a:gd name="T51" fmla="*/ 1645 h 3392"/>
                <a:gd name="T52" fmla="*/ 2257 w 4216"/>
                <a:gd name="T53" fmla="*/ 1576 h 3392"/>
                <a:gd name="T54" fmla="*/ 2341 w 4216"/>
                <a:gd name="T55" fmla="*/ 1507 h 3392"/>
                <a:gd name="T56" fmla="*/ 2428 w 4216"/>
                <a:gd name="T57" fmla="*/ 1440 h 3392"/>
                <a:gd name="T58" fmla="*/ 2512 w 4216"/>
                <a:gd name="T59" fmla="*/ 1371 h 3392"/>
                <a:gd name="T60" fmla="*/ 2597 w 4216"/>
                <a:gd name="T61" fmla="*/ 1302 h 3392"/>
                <a:gd name="T62" fmla="*/ 2683 w 4216"/>
                <a:gd name="T63" fmla="*/ 1234 h 3392"/>
                <a:gd name="T64" fmla="*/ 2768 w 4216"/>
                <a:gd name="T65" fmla="*/ 1165 h 3392"/>
                <a:gd name="T66" fmla="*/ 2854 w 4216"/>
                <a:gd name="T67" fmla="*/ 1096 h 3392"/>
                <a:gd name="T68" fmla="*/ 2938 w 4216"/>
                <a:gd name="T69" fmla="*/ 1027 h 3392"/>
                <a:gd name="T70" fmla="*/ 3023 w 4216"/>
                <a:gd name="T71" fmla="*/ 960 h 3392"/>
                <a:gd name="T72" fmla="*/ 3109 w 4216"/>
                <a:gd name="T73" fmla="*/ 891 h 3392"/>
                <a:gd name="T74" fmla="*/ 3194 w 4216"/>
                <a:gd name="T75" fmla="*/ 822 h 3392"/>
                <a:gd name="T76" fmla="*/ 3278 w 4216"/>
                <a:gd name="T77" fmla="*/ 754 h 3392"/>
                <a:gd name="T78" fmla="*/ 3365 w 4216"/>
                <a:gd name="T79" fmla="*/ 685 h 3392"/>
                <a:gd name="T80" fmla="*/ 3449 w 4216"/>
                <a:gd name="T81" fmla="*/ 616 h 3392"/>
                <a:gd name="T82" fmla="*/ 3534 w 4216"/>
                <a:gd name="T83" fmla="*/ 549 h 3392"/>
                <a:gd name="T84" fmla="*/ 3620 w 4216"/>
                <a:gd name="T85" fmla="*/ 480 h 3392"/>
                <a:gd name="T86" fmla="*/ 3705 w 4216"/>
                <a:gd name="T87" fmla="*/ 411 h 3392"/>
                <a:gd name="T88" fmla="*/ 3789 w 4216"/>
                <a:gd name="T89" fmla="*/ 342 h 3392"/>
                <a:gd name="T90" fmla="*/ 3876 w 4216"/>
                <a:gd name="T91" fmla="*/ 275 h 3392"/>
                <a:gd name="T92" fmla="*/ 3960 w 4216"/>
                <a:gd name="T93" fmla="*/ 205 h 3392"/>
                <a:gd name="T94" fmla="*/ 4045 w 4216"/>
                <a:gd name="T95" fmla="*/ 136 h 3392"/>
                <a:gd name="T96" fmla="*/ 4131 w 4216"/>
                <a:gd name="T97" fmla="*/ 69 h 3392"/>
                <a:gd name="T98" fmla="*/ 4216 w 4216"/>
                <a:gd name="T99" fmla="*/ 0 h 3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216" h="3392">
                  <a:moveTo>
                    <a:pt x="0" y="3392"/>
                  </a:moveTo>
                  <a:lnTo>
                    <a:pt x="42" y="3357"/>
                  </a:lnTo>
                  <a:lnTo>
                    <a:pt x="85" y="3323"/>
                  </a:lnTo>
                  <a:lnTo>
                    <a:pt x="129" y="3288"/>
                  </a:lnTo>
                  <a:lnTo>
                    <a:pt x="171" y="3256"/>
                  </a:lnTo>
                  <a:lnTo>
                    <a:pt x="213" y="3221"/>
                  </a:lnTo>
                  <a:lnTo>
                    <a:pt x="256" y="3187"/>
                  </a:lnTo>
                  <a:lnTo>
                    <a:pt x="298" y="3152"/>
                  </a:lnTo>
                  <a:lnTo>
                    <a:pt x="340" y="3117"/>
                  </a:lnTo>
                  <a:lnTo>
                    <a:pt x="384" y="3083"/>
                  </a:lnTo>
                  <a:lnTo>
                    <a:pt x="427" y="3050"/>
                  </a:lnTo>
                  <a:lnTo>
                    <a:pt x="469" y="3016"/>
                  </a:lnTo>
                  <a:lnTo>
                    <a:pt x="511" y="2981"/>
                  </a:lnTo>
                  <a:lnTo>
                    <a:pt x="553" y="2947"/>
                  </a:lnTo>
                  <a:lnTo>
                    <a:pt x="596" y="2912"/>
                  </a:lnTo>
                  <a:lnTo>
                    <a:pt x="640" y="2878"/>
                  </a:lnTo>
                  <a:lnTo>
                    <a:pt x="682" y="2843"/>
                  </a:lnTo>
                  <a:lnTo>
                    <a:pt x="724" y="2810"/>
                  </a:lnTo>
                  <a:lnTo>
                    <a:pt x="766" y="2776"/>
                  </a:lnTo>
                  <a:lnTo>
                    <a:pt x="809" y="2741"/>
                  </a:lnTo>
                  <a:lnTo>
                    <a:pt x="851" y="2707"/>
                  </a:lnTo>
                  <a:lnTo>
                    <a:pt x="895" y="2672"/>
                  </a:lnTo>
                  <a:lnTo>
                    <a:pt x="937" y="2638"/>
                  </a:lnTo>
                  <a:lnTo>
                    <a:pt x="980" y="2603"/>
                  </a:lnTo>
                  <a:lnTo>
                    <a:pt x="1022" y="2570"/>
                  </a:lnTo>
                  <a:lnTo>
                    <a:pt x="1064" y="2536"/>
                  </a:lnTo>
                  <a:lnTo>
                    <a:pt x="1106" y="2501"/>
                  </a:lnTo>
                  <a:lnTo>
                    <a:pt x="1151" y="2467"/>
                  </a:lnTo>
                  <a:lnTo>
                    <a:pt x="1193" y="2432"/>
                  </a:lnTo>
                  <a:lnTo>
                    <a:pt x="1235" y="2398"/>
                  </a:lnTo>
                  <a:lnTo>
                    <a:pt x="1277" y="2365"/>
                  </a:lnTo>
                  <a:lnTo>
                    <a:pt x="1320" y="2330"/>
                  </a:lnTo>
                  <a:lnTo>
                    <a:pt x="1362" y="2296"/>
                  </a:lnTo>
                  <a:lnTo>
                    <a:pt x="1406" y="2261"/>
                  </a:lnTo>
                  <a:lnTo>
                    <a:pt x="1448" y="2227"/>
                  </a:lnTo>
                  <a:lnTo>
                    <a:pt x="1490" y="2192"/>
                  </a:lnTo>
                  <a:lnTo>
                    <a:pt x="1533" y="2158"/>
                  </a:lnTo>
                  <a:lnTo>
                    <a:pt x="1575" y="2125"/>
                  </a:lnTo>
                  <a:lnTo>
                    <a:pt x="1619" y="2090"/>
                  </a:lnTo>
                  <a:lnTo>
                    <a:pt x="1661" y="2056"/>
                  </a:lnTo>
                  <a:lnTo>
                    <a:pt x="1704" y="2021"/>
                  </a:lnTo>
                  <a:lnTo>
                    <a:pt x="1746" y="1987"/>
                  </a:lnTo>
                  <a:lnTo>
                    <a:pt x="1788" y="1952"/>
                  </a:lnTo>
                  <a:lnTo>
                    <a:pt x="1830" y="1920"/>
                  </a:lnTo>
                  <a:lnTo>
                    <a:pt x="1875" y="1885"/>
                  </a:lnTo>
                  <a:lnTo>
                    <a:pt x="1917" y="1851"/>
                  </a:lnTo>
                  <a:lnTo>
                    <a:pt x="1959" y="1816"/>
                  </a:lnTo>
                  <a:lnTo>
                    <a:pt x="2001" y="1781"/>
                  </a:lnTo>
                  <a:lnTo>
                    <a:pt x="2044" y="1747"/>
                  </a:lnTo>
                  <a:lnTo>
                    <a:pt x="2086" y="1712"/>
                  </a:lnTo>
                  <a:lnTo>
                    <a:pt x="2130" y="1680"/>
                  </a:lnTo>
                  <a:lnTo>
                    <a:pt x="2172" y="1645"/>
                  </a:lnTo>
                  <a:lnTo>
                    <a:pt x="2214" y="1611"/>
                  </a:lnTo>
                  <a:lnTo>
                    <a:pt x="2257" y="1576"/>
                  </a:lnTo>
                  <a:lnTo>
                    <a:pt x="2299" y="1542"/>
                  </a:lnTo>
                  <a:lnTo>
                    <a:pt x="2341" y="1507"/>
                  </a:lnTo>
                  <a:lnTo>
                    <a:pt x="2385" y="1472"/>
                  </a:lnTo>
                  <a:lnTo>
                    <a:pt x="2428" y="1440"/>
                  </a:lnTo>
                  <a:lnTo>
                    <a:pt x="2470" y="1405"/>
                  </a:lnTo>
                  <a:lnTo>
                    <a:pt x="2512" y="1371"/>
                  </a:lnTo>
                  <a:lnTo>
                    <a:pt x="2554" y="1336"/>
                  </a:lnTo>
                  <a:lnTo>
                    <a:pt x="2597" y="1302"/>
                  </a:lnTo>
                  <a:lnTo>
                    <a:pt x="2641" y="1267"/>
                  </a:lnTo>
                  <a:lnTo>
                    <a:pt x="2683" y="1234"/>
                  </a:lnTo>
                  <a:lnTo>
                    <a:pt x="2725" y="1200"/>
                  </a:lnTo>
                  <a:lnTo>
                    <a:pt x="2768" y="1165"/>
                  </a:lnTo>
                  <a:lnTo>
                    <a:pt x="2810" y="1131"/>
                  </a:lnTo>
                  <a:lnTo>
                    <a:pt x="2854" y="1096"/>
                  </a:lnTo>
                  <a:lnTo>
                    <a:pt x="2896" y="1062"/>
                  </a:lnTo>
                  <a:lnTo>
                    <a:pt x="2938" y="1027"/>
                  </a:lnTo>
                  <a:lnTo>
                    <a:pt x="2981" y="994"/>
                  </a:lnTo>
                  <a:lnTo>
                    <a:pt x="3023" y="960"/>
                  </a:lnTo>
                  <a:lnTo>
                    <a:pt x="3065" y="925"/>
                  </a:lnTo>
                  <a:lnTo>
                    <a:pt x="3109" y="891"/>
                  </a:lnTo>
                  <a:lnTo>
                    <a:pt x="3152" y="856"/>
                  </a:lnTo>
                  <a:lnTo>
                    <a:pt x="3194" y="822"/>
                  </a:lnTo>
                  <a:lnTo>
                    <a:pt x="3236" y="789"/>
                  </a:lnTo>
                  <a:lnTo>
                    <a:pt x="3278" y="754"/>
                  </a:lnTo>
                  <a:lnTo>
                    <a:pt x="3321" y="720"/>
                  </a:lnTo>
                  <a:lnTo>
                    <a:pt x="3365" y="685"/>
                  </a:lnTo>
                  <a:lnTo>
                    <a:pt x="3407" y="651"/>
                  </a:lnTo>
                  <a:lnTo>
                    <a:pt x="3449" y="616"/>
                  </a:lnTo>
                  <a:lnTo>
                    <a:pt x="3492" y="582"/>
                  </a:lnTo>
                  <a:lnTo>
                    <a:pt x="3534" y="549"/>
                  </a:lnTo>
                  <a:lnTo>
                    <a:pt x="3576" y="515"/>
                  </a:lnTo>
                  <a:lnTo>
                    <a:pt x="3620" y="480"/>
                  </a:lnTo>
                  <a:lnTo>
                    <a:pt x="3662" y="445"/>
                  </a:lnTo>
                  <a:lnTo>
                    <a:pt x="3705" y="411"/>
                  </a:lnTo>
                  <a:lnTo>
                    <a:pt x="3747" y="376"/>
                  </a:lnTo>
                  <a:lnTo>
                    <a:pt x="3789" y="342"/>
                  </a:lnTo>
                  <a:lnTo>
                    <a:pt x="3831" y="309"/>
                  </a:lnTo>
                  <a:lnTo>
                    <a:pt x="3876" y="275"/>
                  </a:lnTo>
                  <a:lnTo>
                    <a:pt x="3918" y="240"/>
                  </a:lnTo>
                  <a:lnTo>
                    <a:pt x="3960" y="205"/>
                  </a:lnTo>
                  <a:lnTo>
                    <a:pt x="4002" y="171"/>
                  </a:lnTo>
                  <a:lnTo>
                    <a:pt x="4045" y="136"/>
                  </a:lnTo>
                  <a:lnTo>
                    <a:pt x="4087" y="104"/>
                  </a:lnTo>
                  <a:lnTo>
                    <a:pt x="4131" y="69"/>
                  </a:lnTo>
                  <a:lnTo>
                    <a:pt x="4173" y="35"/>
                  </a:lnTo>
                  <a:lnTo>
                    <a:pt x="4216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499"/>
            <p:cNvSpPr>
              <a:spLocks noChangeArrowheads="1"/>
            </p:cNvSpPr>
            <p:nvPr/>
          </p:nvSpPr>
          <p:spPr bwMode="auto">
            <a:xfrm rot="16200000">
              <a:off x="2956" y="3254"/>
              <a:ext cx="13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Co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Rectangle 500"/>
            <p:cNvSpPr>
              <a:spLocks noChangeArrowheads="1"/>
            </p:cNvSpPr>
            <p:nvPr/>
          </p:nvSpPr>
          <p:spPr bwMode="auto">
            <a:xfrm rot="16200000">
              <a:off x="2903" y="3055"/>
              <a:ext cx="24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kumimoji="0" lang="en-US" altLang="en-US" sz="14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ppy</a:t>
              </a: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Rectangle 501"/>
            <p:cNvSpPr>
              <a:spLocks noChangeArrowheads="1"/>
            </p:cNvSpPr>
            <p:nvPr/>
          </p:nvSpPr>
          <p:spPr bwMode="auto">
            <a:xfrm rot="16200000">
              <a:off x="3061" y="2945"/>
              <a:ext cx="32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Rectangle 502"/>
            <p:cNvSpPr>
              <a:spLocks noChangeArrowheads="1"/>
            </p:cNvSpPr>
            <p:nvPr/>
          </p:nvSpPr>
          <p:spPr bwMode="auto">
            <a:xfrm rot="16200000">
              <a:off x="2984" y="2866"/>
              <a:ext cx="82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4" name="Rectangle 503"/>
            <p:cNvSpPr>
              <a:spLocks noChangeArrowheads="1"/>
            </p:cNvSpPr>
            <p:nvPr/>
          </p:nvSpPr>
          <p:spPr bwMode="auto">
            <a:xfrm rot="16200000">
              <a:off x="2981" y="2832"/>
              <a:ext cx="87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(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5" name="Rectangle 504"/>
            <p:cNvSpPr>
              <a:spLocks noChangeArrowheads="1"/>
            </p:cNvSpPr>
            <p:nvPr/>
          </p:nvSpPr>
          <p:spPr bwMode="auto">
            <a:xfrm rot="16200000">
              <a:off x="2721" y="2532"/>
              <a:ext cx="61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ECP </a:t>
              </a:r>
              <a:r>
                <a:rPr kumimoji="0" lang="en-US" altLang="en-US" sz="1400" b="1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displ</a:t>
              </a:r>
              <a:r>
                <a:rPr kumimoji="0" lang="en-US" altLang="en-US" sz="1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.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6" name="Rectangle 505"/>
            <p:cNvSpPr>
              <a:spLocks noChangeArrowheads="1"/>
            </p:cNvSpPr>
            <p:nvPr/>
          </p:nvSpPr>
          <p:spPr bwMode="auto">
            <a:xfrm rot="16200000">
              <a:off x="2981" y="2244"/>
              <a:ext cx="87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)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7" name="Rectangle 506"/>
            <p:cNvSpPr>
              <a:spLocks noChangeArrowheads="1"/>
            </p:cNvSpPr>
            <p:nvPr/>
          </p:nvSpPr>
          <p:spPr bwMode="auto">
            <a:xfrm rot="16200000">
              <a:off x="2949" y="2175"/>
              <a:ext cx="151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tr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8" name="Rectangle 507"/>
            <p:cNvSpPr>
              <a:spLocks noChangeArrowheads="1"/>
            </p:cNvSpPr>
            <p:nvPr/>
          </p:nvSpPr>
          <p:spPr bwMode="auto">
            <a:xfrm rot="16200000">
              <a:off x="2981" y="2108"/>
              <a:ext cx="87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(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9" name="Rectangle 508"/>
            <p:cNvSpPr>
              <a:spLocks noChangeArrowheads="1"/>
            </p:cNvSpPr>
            <p:nvPr/>
          </p:nvSpPr>
          <p:spPr bwMode="auto">
            <a:xfrm rot="16200000">
              <a:off x="2952" y="2041"/>
              <a:ext cx="135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ymbol" pitchFamily="18" charset="2"/>
                  <a:cs typeface="Arial" pitchFamily="34" charset="0"/>
                </a:rPr>
                <a:t>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0" name="Rectangle 509"/>
            <p:cNvSpPr>
              <a:spLocks noChangeArrowheads="1"/>
            </p:cNvSpPr>
            <p:nvPr/>
          </p:nvSpPr>
          <p:spPr bwMode="auto">
            <a:xfrm rot="16200000">
              <a:off x="2981" y="2003"/>
              <a:ext cx="87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)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1" name="Rectangle 510"/>
            <p:cNvSpPr>
              <a:spLocks noChangeArrowheads="1"/>
            </p:cNvSpPr>
            <p:nvPr/>
          </p:nvSpPr>
          <p:spPr bwMode="auto">
            <a:xfrm>
              <a:off x="3894" y="3835"/>
              <a:ext cx="13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Co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Rectangle 511"/>
            <p:cNvSpPr>
              <a:spLocks noChangeArrowheads="1"/>
            </p:cNvSpPr>
            <p:nvPr/>
          </p:nvSpPr>
          <p:spPr bwMode="auto">
            <a:xfrm>
              <a:off x="4041" y="3839"/>
              <a:ext cx="24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kumimoji="0" lang="en-US" altLang="en-US" sz="14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ppy</a:t>
              </a: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Rectangle 512"/>
            <p:cNvSpPr>
              <a:spLocks noChangeArrowheads="1"/>
            </p:cNvSpPr>
            <p:nvPr/>
          </p:nvSpPr>
          <p:spPr bwMode="auto">
            <a:xfrm>
              <a:off x="4290" y="3916"/>
              <a:ext cx="32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Rectangle 513"/>
            <p:cNvSpPr>
              <a:spLocks noChangeArrowheads="1"/>
            </p:cNvSpPr>
            <p:nvPr/>
          </p:nvSpPr>
          <p:spPr bwMode="auto">
            <a:xfrm>
              <a:off x="4326" y="3839"/>
              <a:ext cx="82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5" name="Rectangle 514"/>
            <p:cNvSpPr>
              <a:spLocks noChangeArrowheads="1"/>
            </p:cNvSpPr>
            <p:nvPr/>
          </p:nvSpPr>
          <p:spPr bwMode="auto">
            <a:xfrm>
              <a:off x="4357" y="3839"/>
              <a:ext cx="87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(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6" name="Rectangle 515"/>
            <p:cNvSpPr>
              <a:spLocks noChangeArrowheads="1"/>
            </p:cNvSpPr>
            <p:nvPr/>
          </p:nvSpPr>
          <p:spPr bwMode="auto">
            <a:xfrm>
              <a:off x="4393" y="3835"/>
              <a:ext cx="28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ECP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7" name="Rectangle 516"/>
            <p:cNvSpPr>
              <a:spLocks noChangeArrowheads="1"/>
            </p:cNvSpPr>
            <p:nvPr/>
          </p:nvSpPr>
          <p:spPr bwMode="auto">
            <a:xfrm>
              <a:off x="4621" y="3839"/>
              <a:ext cx="87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)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8" name="Rectangle 517"/>
            <p:cNvSpPr>
              <a:spLocks noChangeArrowheads="1"/>
            </p:cNvSpPr>
            <p:nvPr/>
          </p:nvSpPr>
          <p:spPr bwMode="auto">
            <a:xfrm>
              <a:off x="4658" y="3839"/>
              <a:ext cx="151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tr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9" name="Rectangle 518"/>
            <p:cNvSpPr>
              <a:spLocks noChangeArrowheads="1"/>
            </p:cNvSpPr>
            <p:nvPr/>
          </p:nvSpPr>
          <p:spPr bwMode="auto">
            <a:xfrm>
              <a:off x="4755" y="3839"/>
              <a:ext cx="87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(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0" name="Rectangle 519"/>
            <p:cNvSpPr>
              <a:spLocks noChangeArrowheads="1"/>
            </p:cNvSpPr>
            <p:nvPr/>
          </p:nvSpPr>
          <p:spPr bwMode="auto">
            <a:xfrm>
              <a:off x="4792" y="3828"/>
              <a:ext cx="135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ymbol" pitchFamily="18" charset="2"/>
                  <a:cs typeface="Arial" pitchFamily="34" charset="0"/>
                </a:rPr>
                <a:t>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1" name="Rectangle 520"/>
            <p:cNvSpPr>
              <a:spLocks noChangeArrowheads="1"/>
            </p:cNvSpPr>
            <p:nvPr/>
          </p:nvSpPr>
          <p:spPr bwMode="auto">
            <a:xfrm>
              <a:off x="4858" y="3839"/>
              <a:ext cx="87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)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94" name="Group 525"/>
          <p:cNvGrpSpPr>
            <a:grpSpLocks noChangeAspect="1"/>
          </p:cNvGrpSpPr>
          <p:nvPr/>
        </p:nvGrpSpPr>
        <p:grpSpPr bwMode="auto">
          <a:xfrm>
            <a:off x="179388" y="1477937"/>
            <a:ext cx="4900612" cy="3751263"/>
            <a:chOff x="113" y="1616"/>
            <a:chExt cx="3087" cy="2363"/>
          </a:xfrm>
        </p:grpSpPr>
        <p:sp>
          <p:nvSpPr>
            <p:cNvPr id="295" name="AutoShape 524"/>
            <p:cNvSpPr>
              <a:spLocks noChangeAspect="1" noChangeArrowheads="1" noTextEdit="1"/>
            </p:cNvSpPr>
            <p:nvPr/>
          </p:nvSpPr>
          <p:spPr bwMode="auto">
            <a:xfrm>
              <a:off x="113" y="1616"/>
              <a:ext cx="3087" cy="2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96" name="Group 726"/>
            <p:cNvGrpSpPr>
              <a:grpSpLocks/>
            </p:cNvGrpSpPr>
            <p:nvPr/>
          </p:nvGrpSpPr>
          <p:grpSpPr bwMode="auto">
            <a:xfrm>
              <a:off x="447" y="1890"/>
              <a:ext cx="2325" cy="1888"/>
              <a:chOff x="447" y="1890"/>
              <a:chExt cx="2325" cy="1888"/>
            </a:xfrm>
          </p:grpSpPr>
          <p:sp>
            <p:nvSpPr>
              <p:cNvPr id="390" name="Line 526"/>
              <p:cNvSpPr>
                <a:spLocks noChangeShapeType="1"/>
              </p:cNvSpPr>
              <p:nvPr/>
            </p:nvSpPr>
            <p:spPr bwMode="auto">
              <a:xfrm>
                <a:off x="665" y="3585"/>
                <a:ext cx="2107" cy="0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Line 527"/>
              <p:cNvSpPr>
                <a:spLocks noChangeShapeType="1"/>
              </p:cNvSpPr>
              <p:nvPr/>
            </p:nvSpPr>
            <p:spPr bwMode="auto">
              <a:xfrm>
                <a:off x="1035" y="3585"/>
                <a:ext cx="0" cy="17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Line 528"/>
              <p:cNvSpPr>
                <a:spLocks noChangeShapeType="1"/>
              </p:cNvSpPr>
              <p:nvPr/>
            </p:nvSpPr>
            <p:spPr bwMode="auto">
              <a:xfrm>
                <a:off x="1426" y="3585"/>
                <a:ext cx="0" cy="17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Line 529"/>
              <p:cNvSpPr>
                <a:spLocks noChangeShapeType="1"/>
              </p:cNvSpPr>
              <p:nvPr/>
            </p:nvSpPr>
            <p:spPr bwMode="auto">
              <a:xfrm>
                <a:off x="1816" y="3585"/>
                <a:ext cx="0" cy="17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Line 530"/>
              <p:cNvSpPr>
                <a:spLocks noChangeShapeType="1"/>
              </p:cNvSpPr>
              <p:nvPr/>
            </p:nvSpPr>
            <p:spPr bwMode="auto">
              <a:xfrm>
                <a:off x="2207" y="3585"/>
                <a:ext cx="0" cy="17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Line 531"/>
              <p:cNvSpPr>
                <a:spLocks noChangeShapeType="1"/>
              </p:cNvSpPr>
              <p:nvPr/>
            </p:nvSpPr>
            <p:spPr bwMode="auto">
              <a:xfrm>
                <a:off x="2596" y="3585"/>
                <a:ext cx="0" cy="17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Line 532"/>
              <p:cNvSpPr>
                <a:spLocks noChangeShapeType="1"/>
              </p:cNvSpPr>
              <p:nvPr/>
            </p:nvSpPr>
            <p:spPr bwMode="auto">
              <a:xfrm>
                <a:off x="841" y="3585"/>
                <a:ext cx="0" cy="33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Line 533"/>
              <p:cNvSpPr>
                <a:spLocks noChangeShapeType="1"/>
              </p:cNvSpPr>
              <p:nvPr/>
            </p:nvSpPr>
            <p:spPr bwMode="auto">
              <a:xfrm>
                <a:off x="1230" y="3585"/>
                <a:ext cx="0" cy="33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Line 534"/>
              <p:cNvSpPr>
                <a:spLocks noChangeShapeType="1"/>
              </p:cNvSpPr>
              <p:nvPr/>
            </p:nvSpPr>
            <p:spPr bwMode="auto">
              <a:xfrm>
                <a:off x="1621" y="3585"/>
                <a:ext cx="0" cy="33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Line 535"/>
              <p:cNvSpPr>
                <a:spLocks noChangeShapeType="1"/>
              </p:cNvSpPr>
              <p:nvPr/>
            </p:nvSpPr>
            <p:spPr bwMode="auto">
              <a:xfrm>
                <a:off x="2011" y="3585"/>
                <a:ext cx="0" cy="33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Line 536"/>
              <p:cNvSpPr>
                <a:spLocks noChangeShapeType="1"/>
              </p:cNvSpPr>
              <p:nvPr/>
            </p:nvSpPr>
            <p:spPr bwMode="auto">
              <a:xfrm>
                <a:off x="2401" y="3585"/>
                <a:ext cx="0" cy="33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1" name="Line 537"/>
              <p:cNvSpPr>
                <a:spLocks noChangeShapeType="1"/>
              </p:cNvSpPr>
              <p:nvPr/>
            </p:nvSpPr>
            <p:spPr bwMode="auto">
              <a:xfrm flipV="1">
                <a:off x="665" y="1890"/>
                <a:ext cx="0" cy="1695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2" name="Line 538"/>
              <p:cNvSpPr>
                <a:spLocks noChangeShapeType="1"/>
              </p:cNvSpPr>
              <p:nvPr/>
            </p:nvSpPr>
            <p:spPr bwMode="auto">
              <a:xfrm flipH="1">
                <a:off x="649" y="3287"/>
                <a:ext cx="16" cy="0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3" name="Line 539"/>
              <p:cNvSpPr>
                <a:spLocks noChangeShapeType="1"/>
              </p:cNvSpPr>
              <p:nvPr/>
            </p:nvSpPr>
            <p:spPr bwMode="auto">
              <a:xfrm flipH="1">
                <a:off x="649" y="2973"/>
                <a:ext cx="16" cy="0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4" name="Line 540"/>
              <p:cNvSpPr>
                <a:spLocks noChangeShapeType="1"/>
              </p:cNvSpPr>
              <p:nvPr/>
            </p:nvSpPr>
            <p:spPr bwMode="auto">
              <a:xfrm flipH="1">
                <a:off x="649" y="2659"/>
                <a:ext cx="16" cy="0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5" name="Line 541"/>
              <p:cNvSpPr>
                <a:spLocks noChangeShapeType="1"/>
              </p:cNvSpPr>
              <p:nvPr/>
            </p:nvSpPr>
            <p:spPr bwMode="auto">
              <a:xfrm flipH="1">
                <a:off x="649" y="2344"/>
                <a:ext cx="16" cy="0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6" name="Line 542"/>
              <p:cNvSpPr>
                <a:spLocks noChangeShapeType="1"/>
              </p:cNvSpPr>
              <p:nvPr/>
            </p:nvSpPr>
            <p:spPr bwMode="auto">
              <a:xfrm flipH="1">
                <a:off x="649" y="2031"/>
                <a:ext cx="16" cy="0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7" name="Line 543"/>
              <p:cNvSpPr>
                <a:spLocks noChangeShapeType="1"/>
              </p:cNvSpPr>
              <p:nvPr/>
            </p:nvSpPr>
            <p:spPr bwMode="auto">
              <a:xfrm flipH="1">
                <a:off x="632" y="3444"/>
                <a:ext cx="33" cy="0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8" name="Line 544"/>
              <p:cNvSpPr>
                <a:spLocks noChangeShapeType="1"/>
              </p:cNvSpPr>
              <p:nvPr/>
            </p:nvSpPr>
            <p:spPr bwMode="auto">
              <a:xfrm flipH="1">
                <a:off x="632" y="3131"/>
                <a:ext cx="33" cy="0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9" name="Line 545"/>
              <p:cNvSpPr>
                <a:spLocks noChangeShapeType="1"/>
              </p:cNvSpPr>
              <p:nvPr/>
            </p:nvSpPr>
            <p:spPr bwMode="auto">
              <a:xfrm flipH="1">
                <a:off x="632" y="2816"/>
                <a:ext cx="33" cy="0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" name="Line 546"/>
              <p:cNvSpPr>
                <a:spLocks noChangeShapeType="1"/>
              </p:cNvSpPr>
              <p:nvPr/>
            </p:nvSpPr>
            <p:spPr bwMode="auto">
              <a:xfrm flipH="1">
                <a:off x="632" y="2502"/>
                <a:ext cx="33" cy="0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" name="Line 547"/>
              <p:cNvSpPr>
                <a:spLocks noChangeShapeType="1"/>
              </p:cNvSpPr>
              <p:nvPr/>
            </p:nvSpPr>
            <p:spPr bwMode="auto">
              <a:xfrm flipH="1">
                <a:off x="632" y="2188"/>
                <a:ext cx="33" cy="0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" name="Rectangle 548"/>
              <p:cNvSpPr>
                <a:spLocks noChangeArrowheads="1"/>
              </p:cNvSpPr>
              <p:nvPr/>
            </p:nvSpPr>
            <p:spPr bwMode="auto">
              <a:xfrm>
                <a:off x="760" y="3627"/>
                <a:ext cx="212" cy="1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-20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13" name="Rectangle 549"/>
              <p:cNvSpPr>
                <a:spLocks noChangeArrowheads="1"/>
              </p:cNvSpPr>
              <p:nvPr/>
            </p:nvSpPr>
            <p:spPr bwMode="auto">
              <a:xfrm>
                <a:off x="1200" y="3627"/>
                <a:ext cx="112" cy="1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14" name="Rectangle 550"/>
              <p:cNvSpPr>
                <a:spLocks noChangeArrowheads="1"/>
              </p:cNvSpPr>
              <p:nvPr/>
            </p:nvSpPr>
            <p:spPr bwMode="auto">
              <a:xfrm>
                <a:off x="1559" y="3627"/>
                <a:ext cx="175" cy="1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20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15" name="Rectangle 551"/>
              <p:cNvSpPr>
                <a:spLocks noChangeArrowheads="1"/>
              </p:cNvSpPr>
              <p:nvPr/>
            </p:nvSpPr>
            <p:spPr bwMode="auto">
              <a:xfrm>
                <a:off x="1948" y="3627"/>
                <a:ext cx="175" cy="1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40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16" name="Rectangle 552"/>
              <p:cNvSpPr>
                <a:spLocks noChangeArrowheads="1"/>
              </p:cNvSpPr>
              <p:nvPr/>
            </p:nvSpPr>
            <p:spPr bwMode="auto">
              <a:xfrm>
                <a:off x="2339" y="3627"/>
                <a:ext cx="175" cy="1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60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17" name="Rectangle 553"/>
              <p:cNvSpPr>
                <a:spLocks noChangeArrowheads="1"/>
              </p:cNvSpPr>
              <p:nvPr/>
            </p:nvSpPr>
            <p:spPr bwMode="auto">
              <a:xfrm>
                <a:off x="447" y="3377"/>
                <a:ext cx="212" cy="1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-20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18" name="Rectangle 554"/>
              <p:cNvSpPr>
                <a:spLocks noChangeArrowheads="1"/>
              </p:cNvSpPr>
              <p:nvPr/>
            </p:nvSpPr>
            <p:spPr bwMode="auto">
              <a:xfrm>
                <a:off x="547" y="3063"/>
                <a:ext cx="112" cy="1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19" name="Rectangle 555"/>
              <p:cNvSpPr>
                <a:spLocks noChangeArrowheads="1"/>
              </p:cNvSpPr>
              <p:nvPr/>
            </p:nvSpPr>
            <p:spPr bwMode="auto">
              <a:xfrm>
                <a:off x="484" y="2748"/>
                <a:ext cx="175" cy="1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20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" name="Rectangle 556"/>
              <p:cNvSpPr>
                <a:spLocks noChangeArrowheads="1"/>
              </p:cNvSpPr>
              <p:nvPr/>
            </p:nvSpPr>
            <p:spPr bwMode="auto">
              <a:xfrm>
                <a:off x="484" y="2434"/>
                <a:ext cx="175" cy="1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40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" name="Rectangle 557"/>
              <p:cNvSpPr>
                <a:spLocks noChangeArrowheads="1"/>
              </p:cNvSpPr>
              <p:nvPr/>
            </p:nvSpPr>
            <p:spPr bwMode="auto">
              <a:xfrm>
                <a:off x="484" y="2121"/>
                <a:ext cx="175" cy="1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60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2" name="Line 558"/>
              <p:cNvSpPr>
                <a:spLocks noChangeShapeType="1"/>
              </p:cNvSpPr>
              <p:nvPr/>
            </p:nvSpPr>
            <p:spPr bwMode="auto">
              <a:xfrm>
                <a:off x="720" y="3495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" name="Line 559"/>
              <p:cNvSpPr>
                <a:spLocks noChangeShapeType="1"/>
              </p:cNvSpPr>
              <p:nvPr/>
            </p:nvSpPr>
            <p:spPr bwMode="auto">
              <a:xfrm flipH="1">
                <a:off x="720" y="3495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Line 560"/>
              <p:cNvSpPr>
                <a:spLocks noChangeShapeType="1"/>
              </p:cNvSpPr>
              <p:nvPr/>
            </p:nvSpPr>
            <p:spPr bwMode="auto">
              <a:xfrm>
                <a:off x="741" y="3495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" name="Line 561"/>
              <p:cNvSpPr>
                <a:spLocks noChangeShapeType="1"/>
              </p:cNvSpPr>
              <p:nvPr/>
            </p:nvSpPr>
            <p:spPr bwMode="auto">
              <a:xfrm>
                <a:off x="720" y="3516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" name="Line 562"/>
              <p:cNvSpPr>
                <a:spLocks noChangeShapeType="1"/>
              </p:cNvSpPr>
              <p:nvPr/>
            </p:nvSpPr>
            <p:spPr bwMode="auto">
              <a:xfrm>
                <a:off x="2089" y="2406"/>
                <a:ext cx="43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Line 563"/>
              <p:cNvSpPr>
                <a:spLocks noChangeShapeType="1"/>
              </p:cNvSpPr>
              <p:nvPr/>
            </p:nvSpPr>
            <p:spPr bwMode="auto">
              <a:xfrm flipH="1">
                <a:off x="2089" y="2406"/>
                <a:ext cx="43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Line 564"/>
              <p:cNvSpPr>
                <a:spLocks noChangeShapeType="1"/>
              </p:cNvSpPr>
              <p:nvPr/>
            </p:nvSpPr>
            <p:spPr bwMode="auto">
              <a:xfrm>
                <a:off x="2111" y="2406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" name="Line 565"/>
              <p:cNvSpPr>
                <a:spLocks noChangeShapeType="1"/>
              </p:cNvSpPr>
              <p:nvPr/>
            </p:nvSpPr>
            <p:spPr bwMode="auto">
              <a:xfrm>
                <a:off x="2089" y="2427"/>
                <a:ext cx="4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Line 566"/>
              <p:cNvSpPr>
                <a:spLocks noChangeShapeType="1"/>
              </p:cNvSpPr>
              <p:nvPr/>
            </p:nvSpPr>
            <p:spPr bwMode="auto">
              <a:xfrm>
                <a:off x="2608" y="1984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Line 567"/>
              <p:cNvSpPr>
                <a:spLocks noChangeShapeType="1"/>
              </p:cNvSpPr>
              <p:nvPr/>
            </p:nvSpPr>
            <p:spPr bwMode="auto">
              <a:xfrm flipH="1">
                <a:off x="2608" y="1984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" name="Line 568"/>
              <p:cNvSpPr>
                <a:spLocks noChangeShapeType="1"/>
              </p:cNvSpPr>
              <p:nvPr/>
            </p:nvSpPr>
            <p:spPr bwMode="auto">
              <a:xfrm>
                <a:off x="2629" y="1984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Line 569"/>
              <p:cNvSpPr>
                <a:spLocks noChangeShapeType="1"/>
              </p:cNvSpPr>
              <p:nvPr/>
            </p:nvSpPr>
            <p:spPr bwMode="auto">
              <a:xfrm>
                <a:off x="2608" y="2005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Line 570"/>
              <p:cNvSpPr>
                <a:spLocks noChangeShapeType="1"/>
              </p:cNvSpPr>
              <p:nvPr/>
            </p:nvSpPr>
            <p:spPr bwMode="auto">
              <a:xfrm>
                <a:off x="2363" y="2185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" name="Line 571"/>
              <p:cNvSpPr>
                <a:spLocks noChangeShapeType="1"/>
              </p:cNvSpPr>
              <p:nvPr/>
            </p:nvSpPr>
            <p:spPr bwMode="auto">
              <a:xfrm flipH="1">
                <a:off x="2363" y="2185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Line 572"/>
              <p:cNvSpPr>
                <a:spLocks noChangeShapeType="1"/>
              </p:cNvSpPr>
              <p:nvPr/>
            </p:nvSpPr>
            <p:spPr bwMode="auto">
              <a:xfrm>
                <a:off x="2384" y="2185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Line 573"/>
              <p:cNvSpPr>
                <a:spLocks noChangeShapeType="1"/>
              </p:cNvSpPr>
              <p:nvPr/>
            </p:nvSpPr>
            <p:spPr bwMode="auto">
              <a:xfrm>
                <a:off x="2363" y="2206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Line 574"/>
              <p:cNvSpPr>
                <a:spLocks noChangeShapeType="1"/>
              </p:cNvSpPr>
              <p:nvPr/>
            </p:nvSpPr>
            <p:spPr bwMode="auto">
              <a:xfrm>
                <a:off x="2646" y="1953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Line 575"/>
              <p:cNvSpPr>
                <a:spLocks noChangeShapeType="1"/>
              </p:cNvSpPr>
              <p:nvPr/>
            </p:nvSpPr>
            <p:spPr bwMode="auto">
              <a:xfrm flipH="1">
                <a:off x="2646" y="1953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Line 576"/>
              <p:cNvSpPr>
                <a:spLocks noChangeShapeType="1"/>
              </p:cNvSpPr>
              <p:nvPr/>
            </p:nvSpPr>
            <p:spPr bwMode="auto">
              <a:xfrm>
                <a:off x="2667" y="1953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Line 577"/>
              <p:cNvSpPr>
                <a:spLocks noChangeShapeType="1"/>
              </p:cNvSpPr>
              <p:nvPr/>
            </p:nvSpPr>
            <p:spPr bwMode="auto">
              <a:xfrm>
                <a:off x="2646" y="1974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Line 578"/>
              <p:cNvSpPr>
                <a:spLocks noChangeShapeType="1"/>
              </p:cNvSpPr>
              <p:nvPr/>
            </p:nvSpPr>
            <p:spPr bwMode="auto">
              <a:xfrm>
                <a:off x="1784" y="2651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" name="Line 579"/>
              <p:cNvSpPr>
                <a:spLocks noChangeShapeType="1"/>
              </p:cNvSpPr>
              <p:nvPr/>
            </p:nvSpPr>
            <p:spPr bwMode="auto">
              <a:xfrm flipH="1">
                <a:off x="1784" y="2651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" name="Line 580"/>
              <p:cNvSpPr>
                <a:spLocks noChangeShapeType="1"/>
              </p:cNvSpPr>
              <p:nvPr/>
            </p:nvSpPr>
            <p:spPr bwMode="auto">
              <a:xfrm>
                <a:off x="1805" y="2651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" name="Line 581"/>
              <p:cNvSpPr>
                <a:spLocks noChangeShapeType="1"/>
              </p:cNvSpPr>
              <p:nvPr/>
            </p:nvSpPr>
            <p:spPr bwMode="auto">
              <a:xfrm>
                <a:off x="1784" y="2672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" name="Line 582"/>
              <p:cNvSpPr>
                <a:spLocks noChangeShapeType="1"/>
              </p:cNvSpPr>
              <p:nvPr/>
            </p:nvSpPr>
            <p:spPr bwMode="auto">
              <a:xfrm>
                <a:off x="2172" y="2330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" name="Line 583"/>
              <p:cNvSpPr>
                <a:spLocks noChangeShapeType="1"/>
              </p:cNvSpPr>
              <p:nvPr/>
            </p:nvSpPr>
            <p:spPr bwMode="auto">
              <a:xfrm flipH="1">
                <a:off x="2172" y="2330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" name="Line 584"/>
              <p:cNvSpPr>
                <a:spLocks noChangeShapeType="1"/>
              </p:cNvSpPr>
              <p:nvPr/>
            </p:nvSpPr>
            <p:spPr bwMode="auto">
              <a:xfrm>
                <a:off x="2193" y="2330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" name="Line 585"/>
              <p:cNvSpPr>
                <a:spLocks noChangeShapeType="1"/>
              </p:cNvSpPr>
              <p:nvPr/>
            </p:nvSpPr>
            <p:spPr bwMode="auto">
              <a:xfrm>
                <a:off x="2172" y="2351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" name="Line 586"/>
              <p:cNvSpPr>
                <a:spLocks noChangeShapeType="1"/>
              </p:cNvSpPr>
              <p:nvPr/>
            </p:nvSpPr>
            <p:spPr bwMode="auto">
              <a:xfrm>
                <a:off x="2521" y="2050"/>
                <a:ext cx="43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" name="Line 587"/>
              <p:cNvSpPr>
                <a:spLocks noChangeShapeType="1"/>
              </p:cNvSpPr>
              <p:nvPr/>
            </p:nvSpPr>
            <p:spPr bwMode="auto">
              <a:xfrm flipH="1">
                <a:off x="2521" y="2050"/>
                <a:ext cx="43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" name="Line 588"/>
              <p:cNvSpPr>
                <a:spLocks noChangeShapeType="1"/>
              </p:cNvSpPr>
              <p:nvPr/>
            </p:nvSpPr>
            <p:spPr bwMode="auto">
              <a:xfrm>
                <a:off x="2542" y="2050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" name="Line 589"/>
              <p:cNvSpPr>
                <a:spLocks noChangeShapeType="1"/>
              </p:cNvSpPr>
              <p:nvPr/>
            </p:nvSpPr>
            <p:spPr bwMode="auto">
              <a:xfrm>
                <a:off x="2521" y="2071"/>
                <a:ext cx="4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" name="Line 590"/>
              <p:cNvSpPr>
                <a:spLocks noChangeShapeType="1"/>
              </p:cNvSpPr>
              <p:nvPr/>
            </p:nvSpPr>
            <p:spPr bwMode="auto">
              <a:xfrm>
                <a:off x="854" y="3368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" name="Line 591"/>
              <p:cNvSpPr>
                <a:spLocks noChangeShapeType="1"/>
              </p:cNvSpPr>
              <p:nvPr/>
            </p:nvSpPr>
            <p:spPr bwMode="auto">
              <a:xfrm flipH="1">
                <a:off x="854" y="3368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" name="Line 592"/>
              <p:cNvSpPr>
                <a:spLocks noChangeShapeType="1"/>
              </p:cNvSpPr>
              <p:nvPr/>
            </p:nvSpPr>
            <p:spPr bwMode="auto">
              <a:xfrm>
                <a:off x="875" y="3368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" name="Line 593"/>
              <p:cNvSpPr>
                <a:spLocks noChangeShapeType="1"/>
              </p:cNvSpPr>
              <p:nvPr/>
            </p:nvSpPr>
            <p:spPr bwMode="auto">
              <a:xfrm>
                <a:off x="854" y="3389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" name="Line 594"/>
              <p:cNvSpPr>
                <a:spLocks noChangeShapeType="1"/>
              </p:cNvSpPr>
              <p:nvPr/>
            </p:nvSpPr>
            <p:spPr bwMode="auto">
              <a:xfrm>
                <a:off x="2580" y="2007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" name="Line 595"/>
              <p:cNvSpPr>
                <a:spLocks noChangeShapeType="1"/>
              </p:cNvSpPr>
              <p:nvPr/>
            </p:nvSpPr>
            <p:spPr bwMode="auto">
              <a:xfrm flipH="1">
                <a:off x="2580" y="2007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0" name="Line 596"/>
              <p:cNvSpPr>
                <a:spLocks noChangeShapeType="1"/>
              </p:cNvSpPr>
              <p:nvPr/>
            </p:nvSpPr>
            <p:spPr bwMode="auto">
              <a:xfrm>
                <a:off x="2601" y="2007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1" name="Line 597"/>
              <p:cNvSpPr>
                <a:spLocks noChangeShapeType="1"/>
              </p:cNvSpPr>
              <p:nvPr/>
            </p:nvSpPr>
            <p:spPr bwMode="auto">
              <a:xfrm>
                <a:off x="2580" y="2028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2" name="Line 598"/>
              <p:cNvSpPr>
                <a:spLocks noChangeShapeType="1"/>
              </p:cNvSpPr>
              <p:nvPr/>
            </p:nvSpPr>
            <p:spPr bwMode="auto">
              <a:xfrm>
                <a:off x="2230" y="2281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3" name="Line 599"/>
              <p:cNvSpPr>
                <a:spLocks noChangeShapeType="1"/>
              </p:cNvSpPr>
              <p:nvPr/>
            </p:nvSpPr>
            <p:spPr bwMode="auto">
              <a:xfrm flipH="1">
                <a:off x="2230" y="2281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4" name="Line 600"/>
              <p:cNvSpPr>
                <a:spLocks noChangeShapeType="1"/>
              </p:cNvSpPr>
              <p:nvPr/>
            </p:nvSpPr>
            <p:spPr bwMode="auto">
              <a:xfrm>
                <a:off x="2251" y="2281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5" name="Line 601"/>
              <p:cNvSpPr>
                <a:spLocks noChangeShapeType="1"/>
              </p:cNvSpPr>
              <p:nvPr/>
            </p:nvSpPr>
            <p:spPr bwMode="auto">
              <a:xfrm>
                <a:off x="2230" y="2302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6" name="Line 602"/>
              <p:cNvSpPr>
                <a:spLocks noChangeShapeType="1"/>
              </p:cNvSpPr>
              <p:nvPr/>
            </p:nvSpPr>
            <p:spPr bwMode="auto">
              <a:xfrm>
                <a:off x="2421" y="2131"/>
                <a:ext cx="42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7" name="Line 603"/>
              <p:cNvSpPr>
                <a:spLocks noChangeShapeType="1"/>
              </p:cNvSpPr>
              <p:nvPr/>
            </p:nvSpPr>
            <p:spPr bwMode="auto">
              <a:xfrm flipH="1">
                <a:off x="2421" y="2131"/>
                <a:ext cx="42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8" name="Line 604"/>
              <p:cNvSpPr>
                <a:spLocks noChangeShapeType="1"/>
              </p:cNvSpPr>
              <p:nvPr/>
            </p:nvSpPr>
            <p:spPr bwMode="auto">
              <a:xfrm>
                <a:off x="2442" y="2131"/>
                <a:ext cx="0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9" name="Line 605"/>
              <p:cNvSpPr>
                <a:spLocks noChangeShapeType="1"/>
              </p:cNvSpPr>
              <p:nvPr/>
            </p:nvSpPr>
            <p:spPr bwMode="auto">
              <a:xfrm>
                <a:off x="2421" y="2153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0" name="Line 606"/>
              <p:cNvSpPr>
                <a:spLocks noChangeShapeType="1"/>
              </p:cNvSpPr>
              <p:nvPr/>
            </p:nvSpPr>
            <p:spPr bwMode="auto">
              <a:xfrm>
                <a:off x="2173" y="2330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" name="Line 607"/>
              <p:cNvSpPr>
                <a:spLocks noChangeShapeType="1"/>
              </p:cNvSpPr>
              <p:nvPr/>
            </p:nvSpPr>
            <p:spPr bwMode="auto">
              <a:xfrm flipH="1">
                <a:off x="2173" y="2330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" name="Line 608"/>
              <p:cNvSpPr>
                <a:spLocks noChangeShapeType="1"/>
              </p:cNvSpPr>
              <p:nvPr/>
            </p:nvSpPr>
            <p:spPr bwMode="auto">
              <a:xfrm>
                <a:off x="2194" y="2330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" name="Line 609"/>
              <p:cNvSpPr>
                <a:spLocks noChangeShapeType="1"/>
              </p:cNvSpPr>
              <p:nvPr/>
            </p:nvSpPr>
            <p:spPr bwMode="auto">
              <a:xfrm>
                <a:off x="2173" y="2351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" name="Line 610"/>
              <p:cNvSpPr>
                <a:spLocks noChangeShapeType="1"/>
              </p:cNvSpPr>
              <p:nvPr/>
            </p:nvSpPr>
            <p:spPr bwMode="auto">
              <a:xfrm>
                <a:off x="2230" y="2281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" name="Line 611"/>
              <p:cNvSpPr>
                <a:spLocks noChangeShapeType="1"/>
              </p:cNvSpPr>
              <p:nvPr/>
            </p:nvSpPr>
            <p:spPr bwMode="auto">
              <a:xfrm flipH="1">
                <a:off x="2230" y="2281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" name="Line 612"/>
              <p:cNvSpPr>
                <a:spLocks noChangeShapeType="1"/>
              </p:cNvSpPr>
              <p:nvPr/>
            </p:nvSpPr>
            <p:spPr bwMode="auto">
              <a:xfrm>
                <a:off x="2251" y="2281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" name="Line 613"/>
              <p:cNvSpPr>
                <a:spLocks noChangeShapeType="1"/>
              </p:cNvSpPr>
              <p:nvPr/>
            </p:nvSpPr>
            <p:spPr bwMode="auto">
              <a:xfrm>
                <a:off x="2230" y="2302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8" name="Line 614"/>
              <p:cNvSpPr>
                <a:spLocks noChangeShapeType="1"/>
              </p:cNvSpPr>
              <p:nvPr/>
            </p:nvSpPr>
            <p:spPr bwMode="auto">
              <a:xfrm>
                <a:off x="2421" y="2131"/>
                <a:ext cx="42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9" name="Line 615"/>
              <p:cNvSpPr>
                <a:spLocks noChangeShapeType="1"/>
              </p:cNvSpPr>
              <p:nvPr/>
            </p:nvSpPr>
            <p:spPr bwMode="auto">
              <a:xfrm flipH="1">
                <a:off x="2421" y="2131"/>
                <a:ext cx="42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0" name="Line 616"/>
              <p:cNvSpPr>
                <a:spLocks noChangeShapeType="1"/>
              </p:cNvSpPr>
              <p:nvPr/>
            </p:nvSpPr>
            <p:spPr bwMode="auto">
              <a:xfrm>
                <a:off x="2442" y="2131"/>
                <a:ext cx="0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" name="Line 617"/>
              <p:cNvSpPr>
                <a:spLocks noChangeShapeType="1"/>
              </p:cNvSpPr>
              <p:nvPr/>
            </p:nvSpPr>
            <p:spPr bwMode="auto">
              <a:xfrm>
                <a:off x="2421" y="2153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2" name="Line 618"/>
              <p:cNvSpPr>
                <a:spLocks noChangeShapeType="1"/>
              </p:cNvSpPr>
              <p:nvPr/>
            </p:nvSpPr>
            <p:spPr bwMode="auto">
              <a:xfrm>
                <a:off x="2580" y="2007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3" name="Line 619"/>
              <p:cNvSpPr>
                <a:spLocks noChangeShapeType="1"/>
              </p:cNvSpPr>
              <p:nvPr/>
            </p:nvSpPr>
            <p:spPr bwMode="auto">
              <a:xfrm flipH="1">
                <a:off x="2580" y="2007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4" name="Line 620"/>
              <p:cNvSpPr>
                <a:spLocks noChangeShapeType="1"/>
              </p:cNvSpPr>
              <p:nvPr/>
            </p:nvSpPr>
            <p:spPr bwMode="auto">
              <a:xfrm>
                <a:off x="2601" y="2007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5" name="Line 621"/>
              <p:cNvSpPr>
                <a:spLocks noChangeShapeType="1"/>
              </p:cNvSpPr>
              <p:nvPr/>
            </p:nvSpPr>
            <p:spPr bwMode="auto">
              <a:xfrm>
                <a:off x="2580" y="2028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6" name="Line 622"/>
              <p:cNvSpPr>
                <a:spLocks noChangeShapeType="1"/>
              </p:cNvSpPr>
              <p:nvPr/>
            </p:nvSpPr>
            <p:spPr bwMode="auto">
              <a:xfrm>
                <a:off x="2521" y="2050"/>
                <a:ext cx="43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7" name="Line 623"/>
              <p:cNvSpPr>
                <a:spLocks noChangeShapeType="1"/>
              </p:cNvSpPr>
              <p:nvPr/>
            </p:nvSpPr>
            <p:spPr bwMode="auto">
              <a:xfrm flipH="1">
                <a:off x="2521" y="2050"/>
                <a:ext cx="43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8" name="Line 624"/>
              <p:cNvSpPr>
                <a:spLocks noChangeShapeType="1"/>
              </p:cNvSpPr>
              <p:nvPr/>
            </p:nvSpPr>
            <p:spPr bwMode="auto">
              <a:xfrm>
                <a:off x="2542" y="2050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9" name="Line 625"/>
              <p:cNvSpPr>
                <a:spLocks noChangeShapeType="1"/>
              </p:cNvSpPr>
              <p:nvPr/>
            </p:nvSpPr>
            <p:spPr bwMode="auto">
              <a:xfrm>
                <a:off x="2521" y="2071"/>
                <a:ext cx="4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0" name="Line 626"/>
              <p:cNvSpPr>
                <a:spLocks noChangeShapeType="1"/>
              </p:cNvSpPr>
              <p:nvPr/>
            </p:nvSpPr>
            <p:spPr bwMode="auto">
              <a:xfrm>
                <a:off x="1784" y="2651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" name="Line 627"/>
              <p:cNvSpPr>
                <a:spLocks noChangeShapeType="1"/>
              </p:cNvSpPr>
              <p:nvPr/>
            </p:nvSpPr>
            <p:spPr bwMode="auto">
              <a:xfrm flipH="1">
                <a:off x="1784" y="2651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2" name="Line 628"/>
              <p:cNvSpPr>
                <a:spLocks noChangeShapeType="1"/>
              </p:cNvSpPr>
              <p:nvPr/>
            </p:nvSpPr>
            <p:spPr bwMode="auto">
              <a:xfrm>
                <a:off x="1805" y="2651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3" name="Line 629"/>
              <p:cNvSpPr>
                <a:spLocks noChangeShapeType="1"/>
              </p:cNvSpPr>
              <p:nvPr/>
            </p:nvSpPr>
            <p:spPr bwMode="auto">
              <a:xfrm>
                <a:off x="1784" y="2672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4" name="Line 630"/>
              <p:cNvSpPr>
                <a:spLocks noChangeShapeType="1"/>
              </p:cNvSpPr>
              <p:nvPr/>
            </p:nvSpPr>
            <p:spPr bwMode="auto">
              <a:xfrm>
                <a:off x="2089" y="2406"/>
                <a:ext cx="43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5" name="Line 631"/>
              <p:cNvSpPr>
                <a:spLocks noChangeShapeType="1"/>
              </p:cNvSpPr>
              <p:nvPr/>
            </p:nvSpPr>
            <p:spPr bwMode="auto">
              <a:xfrm flipH="1">
                <a:off x="2089" y="2406"/>
                <a:ext cx="43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6" name="Line 632"/>
              <p:cNvSpPr>
                <a:spLocks noChangeShapeType="1"/>
              </p:cNvSpPr>
              <p:nvPr/>
            </p:nvSpPr>
            <p:spPr bwMode="auto">
              <a:xfrm>
                <a:off x="2111" y="2406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" name="Line 633"/>
              <p:cNvSpPr>
                <a:spLocks noChangeShapeType="1"/>
              </p:cNvSpPr>
              <p:nvPr/>
            </p:nvSpPr>
            <p:spPr bwMode="auto">
              <a:xfrm>
                <a:off x="2089" y="2427"/>
                <a:ext cx="4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" name="Line 634"/>
              <p:cNvSpPr>
                <a:spLocks noChangeShapeType="1"/>
              </p:cNvSpPr>
              <p:nvPr/>
            </p:nvSpPr>
            <p:spPr bwMode="auto">
              <a:xfrm>
                <a:off x="2646" y="1953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9" name="Line 635"/>
              <p:cNvSpPr>
                <a:spLocks noChangeShapeType="1"/>
              </p:cNvSpPr>
              <p:nvPr/>
            </p:nvSpPr>
            <p:spPr bwMode="auto">
              <a:xfrm flipH="1">
                <a:off x="2646" y="1953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0" name="Line 636"/>
              <p:cNvSpPr>
                <a:spLocks noChangeShapeType="1"/>
              </p:cNvSpPr>
              <p:nvPr/>
            </p:nvSpPr>
            <p:spPr bwMode="auto">
              <a:xfrm>
                <a:off x="2667" y="1953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1" name="Line 637"/>
              <p:cNvSpPr>
                <a:spLocks noChangeShapeType="1"/>
              </p:cNvSpPr>
              <p:nvPr/>
            </p:nvSpPr>
            <p:spPr bwMode="auto">
              <a:xfrm>
                <a:off x="2646" y="1974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2" name="Line 638"/>
              <p:cNvSpPr>
                <a:spLocks noChangeShapeType="1"/>
              </p:cNvSpPr>
              <p:nvPr/>
            </p:nvSpPr>
            <p:spPr bwMode="auto">
              <a:xfrm>
                <a:off x="2363" y="2184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3" name="Line 639"/>
              <p:cNvSpPr>
                <a:spLocks noChangeShapeType="1"/>
              </p:cNvSpPr>
              <p:nvPr/>
            </p:nvSpPr>
            <p:spPr bwMode="auto">
              <a:xfrm flipH="1">
                <a:off x="2363" y="2184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4" name="Line 640"/>
              <p:cNvSpPr>
                <a:spLocks noChangeShapeType="1"/>
              </p:cNvSpPr>
              <p:nvPr/>
            </p:nvSpPr>
            <p:spPr bwMode="auto">
              <a:xfrm>
                <a:off x="2384" y="2184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" name="Line 641"/>
              <p:cNvSpPr>
                <a:spLocks noChangeShapeType="1"/>
              </p:cNvSpPr>
              <p:nvPr/>
            </p:nvSpPr>
            <p:spPr bwMode="auto">
              <a:xfrm>
                <a:off x="2363" y="2205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" name="Line 642"/>
              <p:cNvSpPr>
                <a:spLocks noChangeShapeType="1"/>
              </p:cNvSpPr>
              <p:nvPr/>
            </p:nvSpPr>
            <p:spPr bwMode="auto">
              <a:xfrm>
                <a:off x="2608" y="1984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7" name="Line 643"/>
              <p:cNvSpPr>
                <a:spLocks noChangeShapeType="1"/>
              </p:cNvSpPr>
              <p:nvPr/>
            </p:nvSpPr>
            <p:spPr bwMode="auto">
              <a:xfrm flipH="1">
                <a:off x="2608" y="1984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8" name="Line 644"/>
              <p:cNvSpPr>
                <a:spLocks noChangeShapeType="1"/>
              </p:cNvSpPr>
              <p:nvPr/>
            </p:nvSpPr>
            <p:spPr bwMode="auto">
              <a:xfrm>
                <a:off x="2629" y="1984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9" name="Line 645"/>
              <p:cNvSpPr>
                <a:spLocks noChangeShapeType="1"/>
              </p:cNvSpPr>
              <p:nvPr/>
            </p:nvSpPr>
            <p:spPr bwMode="auto">
              <a:xfrm>
                <a:off x="2608" y="2005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0" name="Line 646"/>
              <p:cNvSpPr>
                <a:spLocks noChangeShapeType="1"/>
              </p:cNvSpPr>
              <p:nvPr/>
            </p:nvSpPr>
            <p:spPr bwMode="auto">
              <a:xfrm>
                <a:off x="2173" y="2330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1" name="Line 647"/>
              <p:cNvSpPr>
                <a:spLocks noChangeShapeType="1"/>
              </p:cNvSpPr>
              <p:nvPr/>
            </p:nvSpPr>
            <p:spPr bwMode="auto">
              <a:xfrm flipH="1">
                <a:off x="2173" y="2330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2" name="Line 648"/>
              <p:cNvSpPr>
                <a:spLocks noChangeShapeType="1"/>
              </p:cNvSpPr>
              <p:nvPr/>
            </p:nvSpPr>
            <p:spPr bwMode="auto">
              <a:xfrm>
                <a:off x="2194" y="2330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3" name="Line 649"/>
              <p:cNvSpPr>
                <a:spLocks noChangeShapeType="1"/>
              </p:cNvSpPr>
              <p:nvPr/>
            </p:nvSpPr>
            <p:spPr bwMode="auto">
              <a:xfrm>
                <a:off x="2173" y="2351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4" name="Line 650"/>
              <p:cNvSpPr>
                <a:spLocks noChangeShapeType="1"/>
              </p:cNvSpPr>
              <p:nvPr/>
            </p:nvSpPr>
            <p:spPr bwMode="auto">
              <a:xfrm>
                <a:off x="2521" y="2050"/>
                <a:ext cx="43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5" name="Line 651"/>
              <p:cNvSpPr>
                <a:spLocks noChangeShapeType="1"/>
              </p:cNvSpPr>
              <p:nvPr/>
            </p:nvSpPr>
            <p:spPr bwMode="auto">
              <a:xfrm flipH="1">
                <a:off x="2521" y="2050"/>
                <a:ext cx="43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6" name="Line 652"/>
              <p:cNvSpPr>
                <a:spLocks noChangeShapeType="1"/>
              </p:cNvSpPr>
              <p:nvPr/>
            </p:nvSpPr>
            <p:spPr bwMode="auto">
              <a:xfrm>
                <a:off x="2542" y="2050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7" name="Line 653"/>
              <p:cNvSpPr>
                <a:spLocks noChangeShapeType="1"/>
              </p:cNvSpPr>
              <p:nvPr/>
            </p:nvSpPr>
            <p:spPr bwMode="auto">
              <a:xfrm>
                <a:off x="2521" y="2071"/>
                <a:ext cx="4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8" name="Line 654"/>
              <p:cNvSpPr>
                <a:spLocks noChangeShapeType="1"/>
              </p:cNvSpPr>
              <p:nvPr/>
            </p:nvSpPr>
            <p:spPr bwMode="auto">
              <a:xfrm>
                <a:off x="2580" y="2007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9" name="Line 655"/>
              <p:cNvSpPr>
                <a:spLocks noChangeShapeType="1"/>
              </p:cNvSpPr>
              <p:nvPr/>
            </p:nvSpPr>
            <p:spPr bwMode="auto">
              <a:xfrm flipH="1">
                <a:off x="2580" y="2007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0" name="Line 656"/>
              <p:cNvSpPr>
                <a:spLocks noChangeShapeType="1"/>
              </p:cNvSpPr>
              <p:nvPr/>
            </p:nvSpPr>
            <p:spPr bwMode="auto">
              <a:xfrm>
                <a:off x="2601" y="2007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1" name="Line 657"/>
              <p:cNvSpPr>
                <a:spLocks noChangeShapeType="1"/>
              </p:cNvSpPr>
              <p:nvPr/>
            </p:nvSpPr>
            <p:spPr bwMode="auto">
              <a:xfrm>
                <a:off x="2580" y="2028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" name="Line 658"/>
              <p:cNvSpPr>
                <a:spLocks noChangeShapeType="1"/>
              </p:cNvSpPr>
              <p:nvPr/>
            </p:nvSpPr>
            <p:spPr bwMode="auto">
              <a:xfrm>
                <a:off x="2421" y="2131"/>
                <a:ext cx="42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3" name="Line 659"/>
              <p:cNvSpPr>
                <a:spLocks noChangeShapeType="1"/>
              </p:cNvSpPr>
              <p:nvPr/>
            </p:nvSpPr>
            <p:spPr bwMode="auto">
              <a:xfrm flipH="1">
                <a:off x="2421" y="2131"/>
                <a:ext cx="42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4" name="Line 660"/>
              <p:cNvSpPr>
                <a:spLocks noChangeShapeType="1"/>
              </p:cNvSpPr>
              <p:nvPr/>
            </p:nvSpPr>
            <p:spPr bwMode="auto">
              <a:xfrm>
                <a:off x="2442" y="2131"/>
                <a:ext cx="0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5" name="Line 661"/>
              <p:cNvSpPr>
                <a:spLocks noChangeShapeType="1"/>
              </p:cNvSpPr>
              <p:nvPr/>
            </p:nvSpPr>
            <p:spPr bwMode="auto">
              <a:xfrm>
                <a:off x="2421" y="2153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6" name="Line 662"/>
              <p:cNvSpPr>
                <a:spLocks noChangeShapeType="1"/>
              </p:cNvSpPr>
              <p:nvPr/>
            </p:nvSpPr>
            <p:spPr bwMode="auto">
              <a:xfrm>
                <a:off x="2230" y="2281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7" name="Line 663"/>
              <p:cNvSpPr>
                <a:spLocks noChangeShapeType="1"/>
              </p:cNvSpPr>
              <p:nvPr/>
            </p:nvSpPr>
            <p:spPr bwMode="auto">
              <a:xfrm flipH="1">
                <a:off x="2230" y="2281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8" name="Line 664"/>
              <p:cNvSpPr>
                <a:spLocks noChangeShapeType="1"/>
              </p:cNvSpPr>
              <p:nvPr/>
            </p:nvSpPr>
            <p:spPr bwMode="auto">
              <a:xfrm>
                <a:off x="2251" y="2281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9" name="Line 665"/>
              <p:cNvSpPr>
                <a:spLocks noChangeShapeType="1"/>
              </p:cNvSpPr>
              <p:nvPr/>
            </p:nvSpPr>
            <p:spPr bwMode="auto">
              <a:xfrm>
                <a:off x="2230" y="2302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0" name="Line 666"/>
              <p:cNvSpPr>
                <a:spLocks noChangeShapeType="1"/>
              </p:cNvSpPr>
              <p:nvPr/>
            </p:nvSpPr>
            <p:spPr bwMode="auto">
              <a:xfrm>
                <a:off x="1784" y="2651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1" name="Line 667"/>
              <p:cNvSpPr>
                <a:spLocks noChangeShapeType="1"/>
              </p:cNvSpPr>
              <p:nvPr/>
            </p:nvSpPr>
            <p:spPr bwMode="auto">
              <a:xfrm flipH="1">
                <a:off x="1784" y="2651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2" name="Line 668"/>
              <p:cNvSpPr>
                <a:spLocks noChangeShapeType="1"/>
              </p:cNvSpPr>
              <p:nvPr/>
            </p:nvSpPr>
            <p:spPr bwMode="auto">
              <a:xfrm>
                <a:off x="1805" y="2651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3" name="Line 669"/>
              <p:cNvSpPr>
                <a:spLocks noChangeShapeType="1"/>
              </p:cNvSpPr>
              <p:nvPr/>
            </p:nvSpPr>
            <p:spPr bwMode="auto">
              <a:xfrm>
                <a:off x="1784" y="2672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4" name="Line 670"/>
              <p:cNvSpPr>
                <a:spLocks noChangeShapeType="1"/>
              </p:cNvSpPr>
              <p:nvPr/>
            </p:nvSpPr>
            <p:spPr bwMode="auto">
              <a:xfrm>
                <a:off x="2646" y="1953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5" name="Line 671"/>
              <p:cNvSpPr>
                <a:spLocks noChangeShapeType="1"/>
              </p:cNvSpPr>
              <p:nvPr/>
            </p:nvSpPr>
            <p:spPr bwMode="auto">
              <a:xfrm flipH="1">
                <a:off x="2646" y="1953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6" name="Line 672"/>
              <p:cNvSpPr>
                <a:spLocks noChangeShapeType="1"/>
              </p:cNvSpPr>
              <p:nvPr/>
            </p:nvSpPr>
            <p:spPr bwMode="auto">
              <a:xfrm>
                <a:off x="2667" y="1953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7" name="Line 673"/>
              <p:cNvSpPr>
                <a:spLocks noChangeShapeType="1"/>
              </p:cNvSpPr>
              <p:nvPr/>
            </p:nvSpPr>
            <p:spPr bwMode="auto">
              <a:xfrm>
                <a:off x="2646" y="1974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8" name="Line 674"/>
              <p:cNvSpPr>
                <a:spLocks noChangeShapeType="1"/>
              </p:cNvSpPr>
              <p:nvPr/>
            </p:nvSpPr>
            <p:spPr bwMode="auto">
              <a:xfrm>
                <a:off x="2363" y="2184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9" name="Line 675"/>
              <p:cNvSpPr>
                <a:spLocks noChangeShapeType="1"/>
              </p:cNvSpPr>
              <p:nvPr/>
            </p:nvSpPr>
            <p:spPr bwMode="auto">
              <a:xfrm flipH="1">
                <a:off x="2363" y="2184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0" name="Line 676"/>
              <p:cNvSpPr>
                <a:spLocks noChangeShapeType="1"/>
              </p:cNvSpPr>
              <p:nvPr/>
            </p:nvSpPr>
            <p:spPr bwMode="auto">
              <a:xfrm>
                <a:off x="2384" y="2184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1" name="Line 677"/>
              <p:cNvSpPr>
                <a:spLocks noChangeShapeType="1"/>
              </p:cNvSpPr>
              <p:nvPr/>
            </p:nvSpPr>
            <p:spPr bwMode="auto">
              <a:xfrm>
                <a:off x="2363" y="2205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2" name="Line 678"/>
              <p:cNvSpPr>
                <a:spLocks noChangeShapeType="1"/>
              </p:cNvSpPr>
              <p:nvPr/>
            </p:nvSpPr>
            <p:spPr bwMode="auto">
              <a:xfrm>
                <a:off x="2608" y="1984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3" name="Line 679"/>
              <p:cNvSpPr>
                <a:spLocks noChangeShapeType="1"/>
              </p:cNvSpPr>
              <p:nvPr/>
            </p:nvSpPr>
            <p:spPr bwMode="auto">
              <a:xfrm flipH="1">
                <a:off x="2608" y="1984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4" name="Line 680"/>
              <p:cNvSpPr>
                <a:spLocks noChangeShapeType="1"/>
              </p:cNvSpPr>
              <p:nvPr/>
            </p:nvSpPr>
            <p:spPr bwMode="auto">
              <a:xfrm>
                <a:off x="2629" y="1984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5" name="Line 681"/>
              <p:cNvSpPr>
                <a:spLocks noChangeShapeType="1"/>
              </p:cNvSpPr>
              <p:nvPr/>
            </p:nvSpPr>
            <p:spPr bwMode="auto">
              <a:xfrm>
                <a:off x="2608" y="2005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6" name="Line 682"/>
              <p:cNvSpPr>
                <a:spLocks noChangeShapeType="1"/>
              </p:cNvSpPr>
              <p:nvPr/>
            </p:nvSpPr>
            <p:spPr bwMode="auto">
              <a:xfrm>
                <a:off x="2089" y="2406"/>
                <a:ext cx="43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7" name="Line 683"/>
              <p:cNvSpPr>
                <a:spLocks noChangeShapeType="1"/>
              </p:cNvSpPr>
              <p:nvPr/>
            </p:nvSpPr>
            <p:spPr bwMode="auto">
              <a:xfrm flipH="1">
                <a:off x="2089" y="2406"/>
                <a:ext cx="43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8" name="Line 684"/>
              <p:cNvSpPr>
                <a:spLocks noChangeShapeType="1"/>
              </p:cNvSpPr>
              <p:nvPr/>
            </p:nvSpPr>
            <p:spPr bwMode="auto">
              <a:xfrm>
                <a:off x="2111" y="2406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9" name="Line 685"/>
              <p:cNvSpPr>
                <a:spLocks noChangeShapeType="1"/>
              </p:cNvSpPr>
              <p:nvPr/>
            </p:nvSpPr>
            <p:spPr bwMode="auto">
              <a:xfrm>
                <a:off x="2089" y="2427"/>
                <a:ext cx="4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0" name="Line 686"/>
              <p:cNvSpPr>
                <a:spLocks noChangeShapeType="1"/>
              </p:cNvSpPr>
              <p:nvPr/>
            </p:nvSpPr>
            <p:spPr bwMode="auto">
              <a:xfrm>
                <a:off x="1691" y="2726"/>
                <a:ext cx="42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1" name="Line 687"/>
              <p:cNvSpPr>
                <a:spLocks noChangeShapeType="1"/>
              </p:cNvSpPr>
              <p:nvPr/>
            </p:nvSpPr>
            <p:spPr bwMode="auto">
              <a:xfrm flipH="1">
                <a:off x="1691" y="2726"/>
                <a:ext cx="42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2" name="Line 688"/>
              <p:cNvSpPr>
                <a:spLocks noChangeShapeType="1"/>
              </p:cNvSpPr>
              <p:nvPr/>
            </p:nvSpPr>
            <p:spPr bwMode="auto">
              <a:xfrm>
                <a:off x="1712" y="2726"/>
                <a:ext cx="0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3" name="Line 689"/>
              <p:cNvSpPr>
                <a:spLocks noChangeShapeType="1"/>
              </p:cNvSpPr>
              <p:nvPr/>
            </p:nvSpPr>
            <p:spPr bwMode="auto">
              <a:xfrm>
                <a:off x="1691" y="2748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4" name="Line 690"/>
              <p:cNvSpPr>
                <a:spLocks noChangeShapeType="1"/>
              </p:cNvSpPr>
              <p:nvPr/>
            </p:nvSpPr>
            <p:spPr bwMode="auto">
              <a:xfrm>
                <a:off x="1705" y="2711"/>
                <a:ext cx="43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5" name="Line 691"/>
              <p:cNvSpPr>
                <a:spLocks noChangeShapeType="1"/>
              </p:cNvSpPr>
              <p:nvPr/>
            </p:nvSpPr>
            <p:spPr bwMode="auto">
              <a:xfrm flipH="1">
                <a:off x="1705" y="2711"/>
                <a:ext cx="43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6" name="Line 692"/>
              <p:cNvSpPr>
                <a:spLocks noChangeShapeType="1"/>
              </p:cNvSpPr>
              <p:nvPr/>
            </p:nvSpPr>
            <p:spPr bwMode="auto">
              <a:xfrm>
                <a:off x="1727" y="2711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7" name="Line 693"/>
              <p:cNvSpPr>
                <a:spLocks noChangeShapeType="1"/>
              </p:cNvSpPr>
              <p:nvPr/>
            </p:nvSpPr>
            <p:spPr bwMode="auto">
              <a:xfrm>
                <a:off x="1705" y="2732"/>
                <a:ext cx="4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8" name="Line 694"/>
              <p:cNvSpPr>
                <a:spLocks noChangeShapeType="1"/>
              </p:cNvSpPr>
              <p:nvPr/>
            </p:nvSpPr>
            <p:spPr bwMode="auto">
              <a:xfrm>
                <a:off x="1690" y="2724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9" name="Line 695"/>
              <p:cNvSpPr>
                <a:spLocks noChangeShapeType="1"/>
              </p:cNvSpPr>
              <p:nvPr/>
            </p:nvSpPr>
            <p:spPr bwMode="auto">
              <a:xfrm flipH="1">
                <a:off x="1690" y="2724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0" name="Line 696"/>
              <p:cNvSpPr>
                <a:spLocks noChangeShapeType="1"/>
              </p:cNvSpPr>
              <p:nvPr/>
            </p:nvSpPr>
            <p:spPr bwMode="auto">
              <a:xfrm>
                <a:off x="1711" y="2724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1" name="Line 697"/>
              <p:cNvSpPr>
                <a:spLocks noChangeShapeType="1"/>
              </p:cNvSpPr>
              <p:nvPr/>
            </p:nvSpPr>
            <p:spPr bwMode="auto">
              <a:xfrm>
                <a:off x="1690" y="2745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2" name="Line 698"/>
              <p:cNvSpPr>
                <a:spLocks noChangeShapeType="1"/>
              </p:cNvSpPr>
              <p:nvPr/>
            </p:nvSpPr>
            <p:spPr bwMode="auto">
              <a:xfrm>
                <a:off x="1684" y="2727"/>
                <a:ext cx="43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3" name="Line 699"/>
              <p:cNvSpPr>
                <a:spLocks noChangeShapeType="1"/>
              </p:cNvSpPr>
              <p:nvPr/>
            </p:nvSpPr>
            <p:spPr bwMode="auto">
              <a:xfrm flipH="1">
                <a:off x="1684" y="2727"/>
                <a:ext cx="43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4" name="Line 700"/>
              <p:cNvSpPr>
                <a:spLocks noChangeShapeType="1"/>
              </p:cNvSpPr>
              <p:nvPr/>
            </p:nvSpPr>
            <p:spPr bwMode="auto">
              <a:xfrm>
                <a:off x="1705" y="2727"/>
                <a:ext cx="0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5" name="Line 701"/>
              <p:cNvSpPr>
                <a:spLocks noChangeShapeType="1"/>
              </p:cNvSpPr>
              <p:nvPr/>
            </p:nvSpPr>
            <p:spPr bwMode="auto">
              <a:xfrm>
                <a:off x="1684" y="2749"/>
                <a:ext cx="4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6" name="Line 702"/>
              <p:cNvSpPr>
                <a:spLocks noChangeShapeType="1"/>
              </p:cNvSpPr>
              <p:nvPr/>
            </p:nvSpPr>
            <p:spPr bwMode="auto">
              <a:xfrm>
                <a:off x="1682" y="2728"/>
                <a:ext cx="43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7" name="Line 703"/>
              <p:cNvSpPr>
                <a:spLocks noChangeShapeType="1"/>
              </p:cNvSpPr>
              <p:nvPr/>
            </p:nvSpPr>
            <p:spPr bwMode="auto">
              <a:xfrm flipH="1">
                <a:off x="1682" y="2728"/>
                <a:ext cx="43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8" name="Line 704"/>
              <p:cNvSpPr>
                <a:spLocks noChangeShapeType="1"/>
              </p:cNvSpPr>
              <p:nvPr/>
            </p:nvSpPr>
            <p:spPr bwMode="auto">
              <a:xfrm>
                <a:off x="1704" y="2728"/>
                <a:ext cx="0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9" name="Line 705"/>
              <p:cNvSpPr>
                <a:spLocks noChangeShapeType="1"/>
              </p:cNvSpPr>
              <p:nvPr/>
            </p:nvSpPr>
            <p:spPr bwMode="auto">
              <a:xfrm>
                <a:off x="1682" y="2750"/>
                <a:ext cx="4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0" name="Line 706"/>
              <p:cNvSpPr>
                <a:spLocks noChangeShapeType="1"/>
              </p:cNvSpPr>
              <p:nvPr/>
            </p:nvSpPr>
            <p:spPr bwMode="auto">
              <a:xfrm>
                <a:off x="1698" y="2715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1" name="Line 707"/>
              <p:cNvSpPr>
                <a:spLocks noChangeShapeType="1"/>
              </p:cNvSpPr>
              <p:nvPr/>
            </p:nvSpPr>
            <p:spPr bwMode="auto">
              <a:xfrm flipH="1">
                <a:off x="1698" y="2715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2" name="Line 708"/>
              <p:cNvSpPr>
                <a:spLocks noChangeShapeType="1"/>
              </p:cNvSpPr>
              <p:nvPr/>
            </p:nvSpPr>
            <p:spPr bwMode="auto">
              <a:xfrm>
                <a:off x="1719" y="2715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3" name="Line 709"/>
              <p:cNvSpPr>
                <a:spLocks noChangeShapeType="1"/>
              </p:cNvSpPr>
              <p:nvPr/>
            </p:nvSpPr>
            <p:spPr bwMode="auto">
              <a:xfrm>
                <a:off x="1698" y="2736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4" name="Line 710"/>
              <p:cNvSpPr>
                <a:spLocks noChangeShapeType="1"/>
              </p:cNvSpPr>
              <p:nvPr/>
            </p:nvSpPr>
            <p:spPr bwMode="auto">
              <a:xfrm>
                <a:off x="1696" y="2713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5" name="Line 711"/>
              <p:cNvSpPr>
                <a:spLocks noChangeShapeType="1"/>
              </p:cNvSpPr>
              <p:nvPr/>
            </p:nvSpPr>
            <p:spPr bwMode="auto">
              <a:xfrm flipH="1">
                <a:off x="1696" y="2713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6" name="Line 712"/>
              <p:cNvSpPr>
                <a:spLocks noChangeShapeType="1"/>
              </p:cNvSpPr>
              <p:nvPr/>
            </p:nvSpPr>
            <p:spPr bwMode="auto">
              <a:xfrm>
                <a:off x="1717" y="2713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7" name="Line 713"/>
              <p:cNvSpPr>
                <a:spLocks noChangeShapeType="1"/>
              </p:cNvSpPr>
              <p:nvPr/>
            </p:nvSpPr>
            <p:spPr bwMode="auto">
              <a:xfrm>
                <a:off x="1696" y="2734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8" name="Line 714"/>
              <p:cNvSpPr>
                <a:spLocks noChangeShapeType="1"/>
              </p:cNvSpPr>
              <p:nvPr/>
            </p:nvSpPr>
            <p:spPr bwMode="auto">
              <a:xfrm>
                <a:off x="1700" y="2713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9" name="Line 715"/>
              <p:cNvSpPr>
                <a:spLocks noChangeShapeType="1"/>
              </p:cNvSpPr>
              <p:nvPr/>
            </p:nvSpPr>
            <p:spPr bwMode="auto">
              <a:xfrm flipH="1">
                <a:off x="1700" y="2713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0" name="Line 716"/>
              <p:cNvSpPr>
                <a:spLocks noChangeShapeType="1"/>
              </p:cNvSpPr>
              <p:nvPr/>
            </p:nvSpPr>
            <p:spPr bwMode="auto">
              <a:xfrm>
                <a:off x="1721" y="2713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1" name="Line 717"/>
              <p:cNvSpPr>
                <a:spLocks noChangeShapeType="1"/>
              </p:cNvSpPr>
              <p:nvPr/>
            </p:nvSpPr>
            <p:spPr bwMode="auto">
              <a:xfrm>
                <a:off x="1700" y="2734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2" name="Line 718"/>
              <p:cNvSpPr>
                <a:spLocks noChangeShapeType="1"/>
              </p:cNvSpPr>
              <p:nvPr/>
            </p:nvSpPr>
            <p:spPr bwMode="auto">
              <a:xfrm>
                <a:off x="1696" y="2713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3" name="Line 719"/>
              <p:cNvSpPr>
                <a:spLocks noChangeShapeType="1"/>
              </p:cNvSpPr>
              <p:nvPr/>
            </p:nvSpPr>
            <p:spPr bwMode="auto">
              <a:xfrm flipH="1">
                <a:off x="1696" y="2713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4" name="Line 720"/>
              <p:cNvSpPr>
                <a:spLocks noChangeShapeType="1"/>
              </p:cNvSpPr>
              <p:nvPr/>
            </p:nvSpPr>
            <p:spPr bwMode="auto">
              <a:xfrm>
                <a:off x="1717" y="2713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5" name="Line 721"/>
              <p:cNvSpPr>
                <a:spLocks noChangeShapeType="1"/>
              </p:cNvSpPr>
              <p:nvPr/>
            </p:nvSpPr>
            <p:spPr bwMode="auto">
              <a:xfrm>
                <a:off x="1696" y="2734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6" name="Line 722"/>
              <p:cNvSpPr>
                <a:spLocks noChangeShapeType="1"/>
              </p:cNvSpPr>
              <p:nvPr/>
            </p:nvSpPr>
            <p:spPr bwMode="auto">
              <a:xfrm>
                <a:off x="1700" y="2713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7" name="Line 723"/>
              <p:cNvSpPr>
                <a:spLocks noChangeShapeType="1"/>
              </p:cNvSpPr>
              <p:nvPr/>
            </p:nvSpPr>
            <p:spPr bwMode="auto">
              <a:xfrm flipH="1">
                <a:off x="1700" y="2713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8" name="Line 724"/>
              <p:cNvSpPr>
                <a:spLocks noChangeShapeType="1"/>
              </p:cNvSpPr>
              <p:nvPr/>
            </p:nvSpPr>
            <p:spPr bwMode="auto">
              <a:xfrm>
                <a:off x="1721" y="2713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9" name="Line 725"/>
              <p:cNvSpPr>
                <a:spLocks noChangeShapeType="1"/>
              </p:cNvSpPr>
              <p:nvPr/>
            </p:nvSpPr>
            <p:spPr bwMode="auto">
              <a:xfrm>
                <a:off x="1700" y="2734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7" name="Line 727"/>
            <p:cNvSpPr>
              <a:spLocks noChangeShapeType="1"/>
            </p:cNvSpPr>
            <p:nvPr/>
          </p:nvSpPr>
          <p:spPr bwMode="auto">
            <a:xfrm>
              <a:off x="1698" y="2715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Line 728"/>
            <p:cNvSpPr>
              <a:spLocks noChangeShapeType="1"/>
            </p:cNvSpPr>
            <p:nvPr/>
          </p:nvSpPr>
          <p:spPr bwMode="auto">
            <a:xfrm flipH="1">
              <a:off x="1698" y="2715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Line 729"/>
            <p:cNvSpPr>
              <a:spLocks noChangeShapeType="1"/>
            </p:cNvSpPr>
            <p:nvPr/>
          </p:nvSpPr>
          <p:spPr bwMode="auto">
            <a:xfrm>
              <a:off x="1719" y="2715"/>
              <a:ext cx="0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Line 730"/>
            <p:cNvSpPr>
              <a:spLocks noChangeShapeType="1"/>
            </p:cNvSpPr>
            <p:nvPr/>
          </p:nvSpPr>
          <p:spPr bwMode="auto">
            <a:xfrm>
              <a:off x="1698" y="2736"/>
              <a:ext cx="42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Line 731"/>
            <p:cNvSpPr>
              <a:spLocks noChangeShapeType="1"/>
            </p:cNvSpPr>
            <p:nvPr/>
          </p:nvSpPr>
          <p:spPr bwMode="auto">
            <a:xfrm>
              <a:off x="1682" y="2728"/>
              <a:ext cx="43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Line 732"/>
            <p:cNvSpPr>
              <a:spLocks noChangeShapeType="1"/>
            </p:cNvSpPr>
            <p:nvPr/>
          </p:nvSpPr>
          <p:spPr bwMode="auto">
            <a:xfrm flipH="1">
              <a:off x="1682" y="2728"/>
              <a:ext cx="43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Line 733"/>
            <p:cNvSpPr>
              <a:spLocks noChangeShapeType="1"/>
            </p:cNvSpPr>
            <p:nvPr/>
          </p:nvSpPr>
          <p:spPr bwMode="auto">
            <a:xfrm>
              <a:off x="1704" y="2728"/>
              <a:ext cx="0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Line 734"/>
            <p:cNvSpPr>
              <a:spLocks noChangeShapeType="1"/>
            </p:cNvSpPr>
            <p:nvPr/>
          </p:nvSpPr>
          <p:spPr bwMode="auto">
            <a:xfrm>
              <a:off x="1682" y="2750"/>
              <a:ext cx="4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Line 735"/>
            <p:cNvSpPr>
              <a:spLocks noChangeShapeType="1"/>
            </p:cNvSpPr>
            <p:nvPr/>
          </p:nvSpPr>
          <p:spPr bwMode="auto">
            <a:xfrm>
              <a:off x="1691" y="2726"/>
              <a:ext cx="42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Line 736"/>
            <p:cNvSpPr>
              <a:spLocks noChangeShapeType="1"/>
            </p:cNvSpPr>
            <p:nvPr/>
          </p:nvSpPr>
          <p:spPr bwMode="auto">
            <a:xfrm flipH="1">
              <a:off x="1691" y="2726"/>
              <a:ext cx="42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Line 737"/>
            <p:cNvSpPr>
              <a:spLocks noChangeShapeType="1"/>
            </p:cNvSpPr>
            <p:nvPr/>
          </p:nvSpPr>
          <p:spPr bwMode="auto">
            <a:xfrm>
              <a:off x="1712" y="2726"/>
              <a:ext cx="0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Line 738"/>
            <p:cNvSpPr>
              <a:spLocks noChangeShapeType="1"/>
            </p:cNvSpPr>
            <p:nvPr/>
          </p:nvSpPr>
          <p:spPr bwMode="auto">
            <a:xfrm>
              <a:off x="1691" y="2748"/>
              <a:ext cx="42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Line 739"/>
            <p:cNvSpPr>
              <a:spLocks noChangeShapeType="1"/>
            </p:cNvSpPr>
            <p:nvPr/>
          </p:nvSpPr>
          <p:spPr bwMode="auto">
            <a:xfrm>
              <a:off x="1684" y="2727"/>
              <a:ext cx="43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Line 740"/>
            <p:cNvSpPr>
              <a:spLocks noChangeShapeType="1"/>
            </p:cNvSpPr>
            <p:nvPr/>
          </p:nvSpPr>
          <p:spPr bwMode="auto">
            <a:xfrm flipH="1">
              <a:off x="1684" y="2727"/>
              <a:ext cx="43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Line 741"/>
            <p:cNvSpPr>
              <a:spLocks noChangeShapeType="1"/>
            </p:cNvSpPr>
            <p:nvPr/>
          </p:nvSpPr>
          <p:spPr bwMode="auto">
            <a:xfrm>
              <a:off x="1705" y="2727"/>
              <a:ext cx="0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Line 742"/>
            <p:cNvSpPr>
              <a:spLocks noChangeShapeType="1"/>
            </p:cNvSpPr>
            <p:nvPr/>
          </p:nvSpPr>
          <p:spPr bwMode="auto">
            <a:xfrm>
              <a:off x="1684" y="2749"/>
              <a:ext cx="4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Line 743"/>
            <p:cNvSpPr>
              <a:spLocks noChangeShapeType="1"/>
            </p:cNvSpPr>
            <p:nvPr/>
          </p:nvSpPr>
          <p:spPr bwMode="auto">
            <a:xfrm>
              <a:off x="1690" y="2724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Line 744"/>
            <p:cNvSpPr>
              <a:spLocks noChangeShapeType="1"/>
            </p:cNvSpPr>
            <p:nvPr/>
          </p:nvSpPr>
          <p:spPr bwMode="auto">
            <a:xfrm flipH="1">
              <a:off x="1690" y="2724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Line 745"/>
            <p:cNvSpPr>
              <a:spLocks noChangeShapeType="1"/>
            </p:cNvSpPr>
            <p:nvPr/>
          </p:nvSpPr>
          <p:spPr bwMode="auto">
            <a:xfrm>
              <a:off x="1711" y="2724"/>
              <a:ext cx="0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Line 746"/>
            <p:cNvSpPr>
              <a:spLocks noChangeShapeType="1"/>
            </p:cNvSpPr>
            <p:nvPr/>
          </p:nvSpPr>
          <p:spPr bwMode="auto">
            <a:xfrm>
              <a:off x="1690" y="2745"/>
              <a:ext cx="42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Line 747"/>
            <p:cNvSpPr>
              <a:spLocks noChangeShapeType="1"/>
            </p:cNvSpPr>
            <p:nvPr/>
          </p:nvSpPr>
          <p:spPr bwMode="auto">
            <a:xfrm>
              <a:off x="1705" y="2711"/>
              <a:ext cx="43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Line 748"/>
            <p:cNvSpPr>
              <a:spLocks noChangeShapeType="1"/>
            </p:cNvSpPr>
            <p:nvPr/>
          </p:nvSpPr>
          <p:spPr bwMode="auto">
            <a:xfrm flipH="1">
              <a:off x="1705" y="2711"/>
              <a:ext cx="43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Line 749"/>
            <p:cNvSpPr>
              <a:spLocks noChangeShapeType="1"/>
            </p:cNvSpPr>
            <p:nvPr/>
          </p:nvSpPr>
          <p:spPr bwMode="auto">
            <a:xfrm>
              <a:off x="1727" y="2711"/>
              <a:ext cx="0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Line 750"/>
            <p:cNvSpPr>
              <a:spLocks noChangeShapeType="1"/>
            </p:cNvSpPr>
            <p:nvPr/>
          </p:nvSpPr>
          <p:spPr bwMode="auto">
            <a:xfrm>
              <a:off x="1705" y="2732"/>
              <a:ext cx="4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Line 751"/>
            <p:cNvSpPr>
              <a:spLocks noChangeShapeType="1"/>
            </p:cNvSpPr>
            <p:nvPr/>
          </p:nvSpPr>
          <p:spPr bwMode="auto">
            <a:xfrm>
              <a:off x="1682" y="2728"/>
              <a:ext cx="43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Line 752"/>
            <p:cNvSpPr>
              <a:spLocks noChangeShapeType="1"/>
            </p:cNvSpPr>
            <p:nvPr/>
          </p:nvSpPr>
          <p:spPr bwMode="auto">
            <a:xfrm flipH="1">
              <a:off x="1682" y="2728"/>
              <a:ext cx="43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Line 753"/>
            <p:cNvSpPr>
              <a:spLocks noChangeShapeType="1"/>
            </p:cNvSpPr>
            <p:nvPr/>
          </p:nvSpPr>
          <p:spPr bwMode="auto">
            <a:xfrm>
              <a:off x="1704" y="2728"/>
              <a:ext cx="0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Line 754"/>
            <p:cNvSpPr>
              <a:spLocks noChangeShapeType="1"/>
            </p:cNvSpPr>
            <p:nvPr/>
          </p:nvSpPr>
          <p:spPr bwMode="auto">
            <a:xfrm>
              <a:off x="1682" y="2750"/>
              <a:ext cx="4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Line 755"/>
            <p:cNvSpPr>
              <a:spLocks noChangeShapeType="1"/>
            </p:cNvSpPr>
            <p:nvPr/>
          </p:nvSpPr>
          <p:spPr bwMode="auto">
            <a:xfrm>
              <a:off x="1698" y="2715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Line 756"/>
            <p:cNvSpPr>
              <a:spLocks noChangeShapeType="1"/>
            </p:cNvSpPr>
            <p:nvPr/>
          </p:nvSpPr>
          <p:spPr bwMode="auto">
            <a:xfrm flipH="1">
              <a:off x="1698" y="2715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Line 757"/>
            <p:cNvSpPr>
              <a:spLocks noChangeShapeType="1"/>
            </p:cNvSpPr>
            <p:nvPr/>
          </p:nvSpPr>
          <p:spPr bwMode="auto">
            <a:xfrm>
              <a:off x="1719" y="2715"/>
              <a:ext cx="0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Line 758"/>
            <p:cNvSpPr>
              <a:spLocks noChangeShapeType="1"/>
            </p:cNvSpPr>
            <p:nvPr/>
          </p:nvSpPr>
          <p:spPr bwMode="auto">
            <a:xfrm>
              <a:off x="1698" y="2736"/>
              <a:ext cx="42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Line 759"/>
            <p:cNvSpPr>
              <a:spLocks noChangeShapeType="1"/>
            </p:cNvSpPr>
            <p:nvPr/>
          </p:nvSpPr>
          <p:spPr bwMode="auto">
            <a:xfrm>
              <a:off x="1700" y="2713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Line 760"/>
            <p:cNvSpPr>
              <a:spLocks noChangeShapeType="1"/>
            </p:cNvSpPr>
            <p:nvPr/>
          </p:nvSpPr>
          <p:spPr bwMode="auto">
            <a:xfrm flipH="1">
              <a:off x="1700" y="2713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Line 761"/>
            <p:cNvSpPr>
              <a:spLocks noChangeShapeType="1"/>
            </p:cNvSpPr>
            <p:nvPr/>
          </p:nvSpPr>
          <p:spPr bwMode="auto">
            <a:xfrm>
              <a:off x="1721" y="2713"/>
              <a:ext cx="0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Line 762"/>
            <p:cNvSpPr>
              <a:spLocks noChangeShapeType="1"/>
            </p:cNvSpPr>
            <p:nvPr/>
          </p:nvSpPr>
          <p:spPr bwMode="auto">
            <a:xfrm>
              <a:off x="1700" y="2734"/>
              <a:ext cx="42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Line 763"/>
            <p:cNvSpPr>
              <a:spLocks noChangeShapeType="1"/>
            </p:cNvSpPr>
            <p:nvPr/>
          </p:nvSpPr>
          <p:spPr bwMode="auto">
            <a:xfrm>
              <a:off x="1696" y="2713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Line 764"/>
            <p:cNvSpPr>
              <a:spLocks noChangeShapeType="1"/>
            </p:cNvSpPr>
            <p:nvPr/>
          </p:nvSpPr>
          <p:spPr bwMode="auto">
            <a:xfrm flipH="1">
              <a:off x="1696" y="2713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Line 765"/>
            <p:cNvSpPr>
              <a:spLocks noChangeShapeType="1"/>
            </p:cNvSpPr>
            <p:nvPr/>
          </p:nvSpPr>
          <p:spPr bwMode="auto">
            <a:xfrm>
              <a:off x="1717" y="2713"/>
              <a:ext cx="0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Line 766"/>
            <p:cNvSpPr>
              <a:spLocks noChangeShapeType="1"/>
            </p:cNvSpPr>
            <p:nvPr/>
          </p:nvSpPr>
          <p:spPr bwMode="auto">
            <a:xfrm>
              <a:off x="1696" y="2734"/>
              <a:ext cx="42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Line 767"/>
            <p:cNvSpPr>
              <a:spLocks noChangeShapeType="1"/>
            </p:cNvSpPr>
            <p:nvPr/>
          </p:nvSpPr>
          <p:spPr bwMode="auto">
            <a:xfrm>
              <a:off x="1684" y="2727"/>
              <a:ext cx="43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Line 768"/>
            <p:cNvSpPr>
              <a:spLocks noChangeShapeType="1"/>
            </p:cNvSpPr>
            <p:nvPr/>
          </p:nvSpPr>
          <p:spPr bwMode="auto">
            <a:xfrm flipH="1">
              <a:off x="1684" y="2727"/>
              <a:ext cx="43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Line 769"/>
            <p:cNvSpPr>
              <a:spLocks noChangeShapeType="1"/>
            </p:cNvSpPr>
            <p:nvPr/>
          </p:nvSpPr>
          <p:spPr bwMode="auto">
            <a:xfrm>
              <a:off x="1705" y="2727"/>
              <a:ext cx="0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Line 770"/>
            <p:cNvSpPr>
              <a:spLocks noChangeShapeType="1"/>
            </p:cNvSpPr>
            <p:nvPr/>
          </p:nvSpPr>
          <p:spPr bwMode="auto">
            <a:xfrm>
              <a:off x="1684" y="2749"/>
              <a:ext cx="4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Line 771"/>
            <p:cNvSpPr>
              <a:spLocks noChangeShapeType="1"/>
            </p:cNvSpPr>
            <p:nvPr/>
          </p:nvSpPr>
          <p:spPr bwMode="auto">
            <a:xfrm>
              <a:off x="1690" y="2724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Line 772"/>
            <p:cNvSpPr>
              <a:spLocks noChangeShapeType="1"/>
            </p:cNvSpPr>
            <p:nvPr/>
          </p:nvSpPr>
          <p:spPr bwMode="auto">
            <a:xfrm flipH="1">
              <a:off x="1690" y="2724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Line 773"/>
            <p:cNvSpPr>
              <a:spLocks noChangeShapeType="1"/>
            </p:cNvSpPr>
            <p:nvPr/>
          </p:nvSpPr>
          <p:spPr bwMode="auto">
            <a:xfrm>
              <a:off x="1711" y="2724"/>
              <a:ext cx="0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Line 774"/>
            <p:cNvSpPr>
              <a:spLocks noChangeShapeType="1"/>
            </p:cNvSpPr>
            <p:nvPr/>
          </p:nvSpPr>
          <p:spPr bwMode="auto">
            <a:xfrm>
              <a:off x="1690" y="2745"/>
              <a:ext cx="42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Line 775"/>
            <p:cNvSpPr>
              <a:spLocks noChangeShapeType="1"/>
            </p:cNvSpPr>
            <p:nvPr/>
          </p:nvSpPr>
          <p:spPr bwMode="auto">
            <a:xfrm>
              <a:off x="1705" y="2711"/>
              <a:ext cx="43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Line 776"/>
            <p:cNvSpPr>
              <a:spLocks noChangeShapeType="1"/>
            </p:cNvSpPr>
            <p:nvPr/>
          </p:nvSpPr>
          <p:spPr bwMode="auto">
            <a:xfrm flipH="1">
              <a:off x="1705" y="2711"/>
              <a:ext cx="43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Line 777"/>
            <p:cNvSpPr>
              <a:spLocks noChangeShapeType="1"/>
            </p:cNvSpPr>
            <p:nvPr/>
          </p:nvSpPr>
          <p:spPr bwMode="auto">
            <a:xfrm>
              <a:off x="1727" y="2711"/>
              <a:ext cx="0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Line 778"/>
            <p:cNvSpPr>
              <a:spLocks noChangeShapeType="1"/>
            </p:cNvSpPr>
            <p:nvPr/>
          </p:nvSpPr>
          <p:spPr bwMode="auto">
            <a:xfrm>
              <a:off x="1705" y="2732"/>
              <a:ext cx="4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Line 779"/>
            <p:cNvSpPr>
              <a:spLocks noChangeShapeType="1"/>
            </p:cNvSpPr>
            <p:nvPr/>
          </p:nvSpPr>
          <p:spPr bwMode="auto">
            <a:xfrm>
              <a:off x="1691" y="2726"/>
              <a:ext cx="42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Line 780"/>
            <p:cNvSpPr>
              <a:spLocks noChangeShapeType="1"/>
            </p:cNvSpPr>
            <p:nvPr/>
          </p:nvSpPr>
          <p:spPr bwMode="auto">
            <a:xfrm flipH="1">
              <a:off x="1691" y="2726"/>
              <a:ext cx="42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Line 781"/>
            <p:cNvSpPr>
              <a:spLocks noChangeShapeType="1"/>
            </p:cNvSpPr>
            <p:nvPr/>
          </p:nvSpPr>
          <p:spPr bwMode="auto">
            <a:xfrm>
              <a:off x="1712" y="2726"/>
              <a:ext cx="0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Line 782"/>
            <p:cNvSpPr>
              <a:spLocks noChangeShapeType="1"/>
            </p:cNvSpPr>
            <p:nvPr/>
          </p:nvSpPr>
          <p:spPr bwMode="auto">
            <a:xfrm>
              <a:off x="1691" y="2748"/>
              <a:ext cx="42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Line 783"/>
            <p:cNvSpPr>
              <a:spLocks noChangeShapeType="1"/>
            </p:cNvSpPr>
            <p:nvPr/>
          </p:nvSpPr>
          <p:spPr bwMode="auto">
            <a:xfrm>
              <a:off x="854" y="3368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Line 784"/>
            <p:cNvSpPr>
              <a:spLocks noChangeShapeType="1"/>
            </p:cNvSpPr>
            <p:nvPr/>
          </p:nvSpPr>
          <p:spPr bwMode="auto">
            <a:xfrm flipH="1">
              <a:off x="854" y="3368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Line 785"/>
            <p:cNvSpPr>
              <a:spLocks noChangeShapeType="1"/>
            </p:cNvSpPr>
            <p:nvPr/>
          </p:nvSpPr>
          <p:spPr bwMode="auto">
            <a:xfrm>
              <a:off x="875" y="3368"/>
              <a:ext cx="0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Line 786"/>
            <p:cNvSpPr>
              <a:spLocks noChangeShapeType="1"/>
            </p:cNvSpPr>
            <p:nvPr/>
          </p:nvSpPr>
          <p:spPr bwMode="auto">
            <a:xfrm>
              <a:off x="854" y="3389"/>
              <a:ext cx="42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Line 787"/>
            <p:cNvSpPr>
              <a:spLocks noChangeShapeType="1"/>
            </p:cNvSpPr>
            <p:nvPr/>
          </p:nvSpPr>
          <p:spPr bwMode="auto">
            <a:xfrm>
              <a:off x="720" y="3495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Line 788"/>
            <p:cNvSpPr>
              <a:spLocks noChangeShapeType="1"/>
            </p:cNvSpPr>
            <p:nvPr/>
          </p:nvSpPr>
          <p:spPr bwMode="auto">
            <a:xfrm flipH="1">
              <a:off x="720" y="3495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Line 789"/>
            <p:cNvSpPr>
              <a:spLocks noChangeShapeType="1"/>
            </p:cNvSpPr>
            <p:nvPr/>
          </p:nvSpPr>
          <p:spPr bwMode="auto">
            <a:xfrm>
              <a:off x="741" y="3495"/>
              <a:ext cx="0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Line 790"/>
            <p:cNvSpPr>
              <a:spLocks noChangeShapeType="1"/>
            </p:cNvSpPr>
            <p:nvPr/>
          </p:nvSpPr>
          <p:spPr bwMode="auto">
            <a:xfrm>
              <a:off x="720" y="3516"/>
              <a:ext cx="42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Line 791"/>
            <p:cNvSpPr>
              <a:spLocks noChangeShapeType="1"/>
            </p:cNvSpPr>
            <p:nvPr/>
          </p:nvSpPr>
          <p:spPr bwMode="auto">
            <a:xfrm>
              <a:off x="854" y="3367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Line 792"/>
            <p:cNvSpPr>
              <a:spLocks noChangeShapeType="1"/>
            </p:cNvSpPr>
            <p:nvPr/>
          </p:nvSpPr>
          <p:spPr bwMode="auto">
            <a:xfrm flipH="1">
              <a:off x="854" y="3367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Line 793"/>
            <p:cNvSpPr>
              <a:spLocks noChangeShapeType="1"/>
            </p:cNvSpPr>
            <p:nvPr/>
          </p:nvSpPr>
          <p:spPr bwMode="auto">
            <a:xfrm>
              <a:off x="875" y="3367"/>
              <a:ext cx="0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Line 794"/>
            <p:cNvSpPr>
              <a:spLocks noChangeShapeType="1"/>
            </p:cNvSpPr>
            <p:nvPr/>
          </p:nvSpPr>
          <p:spPr bwMode="auto">
            <a:xfrm>
              <a:off x="854" y="3388"/>
              <a:ext cx="42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795"/>
            <p:cNvSpPr>
              <a:spLocks/>
            </p:cNvSpPr>
            <p:nvPr/>
          </p:nvSpPr>
          <p:spPr bwMode="auto">
            <a:xfrm>
              <a:off x="665" y="1890"/>
              <a:ext cx="2107" cy="1695"/>
            </a:xfrm>
            <a:custGeom>
              <a:avLst/>
              <a:gdLst>
                <a:gd name="T0" fmla="*/ 42 w 4214"/>
                <a:gd name="T1" fmla="*/ 3357 h 3392"/>
                <a:gd name="T2" fmla="*/ 128 w 4214"/>
                <a:gd name="T3" fmla="*/ 3288 h 3392"/>
                <a:gd name="T4" fmla="*/ 213 w 4214"/>
                <a:gd name="T5" fmla="*/ 3221 h 3392"/>
                <a:gd name="T6" fmla="*/ 297 w 4214"/>
                <a:gd name="T7" fmla="*/ 3152 h 3392"/>
                <a:gd name="T8" fmla="*/ 384 w 4214"/>
                <a:gd name="T9" fmla="*/ 3083 h 3392"/>
                <a:gd name="T10" fmla="*/ 468 w 4214"/>
                <a:gd name="T11" fmla="*/ 3016 h 3392"/>
                <a:gd name="T12" fmla="*/ 553 w 4214"/>
                <a:gd name="T13" fmla="*/ 2947 h 3392"/>
                <a:gd name="T14" fmla="*/ 639 w 4214"/>
                <a:gd name="T15" fmla="*/ 2878 h 3392"/>
                <a:gd name="T16" fmla="*/ 724 w 4214"/>
                <a:gd name="T17" fmla="*/ 2810 h 3392"/>
                <a:gd name="T18" fmla="*/ 808 w 4214"/>
                <a:gd name="T19" fmla="*/ 2741 h 3392"/>
                <a:gd name="T20" fmla="*/ 894 w 4214"/>
                <a:gd name="T21" fmla="*/ 2672 h 3392"/>
                <a:gd name="T22" fmla="*/ 979 w 4214"/>
                <a:gd name="T23" fmla="*/ 2603 h 3392"/>
                <a:gd name="T24" fmla="*/ 1063 w 4214"/>
                <a:gd name="T25" fmla="*/ 2536 h 3392"/>
                <a:gd name="T26" fmla="*/ 1150 w 4214"/>
                <a:gd name="T27" fmla="*/ 2467 h 3392"/>
                <a:gd name="T28" fmla="*/ 1234 w 4214"/>
                <a:gd name="T29" fmla="*/ 2398 h 3392"/>
                <a:gd name="T30" fmla="*/ 1319 w 4214"/>
                <a:gd name="T31" fmla="*/ 2330 h 3392"/>
                <a:gd name="T32" fmla="*/ 1405 w 4214"/>
                <a:gd name="T33" fmla="*/ 2261 h 3392"/>
                <a:gd name="T34" fmla="*/ 1490 w 4214"/>
                <a:gd name="T35" fmla="*/ 2192 h 3392"/>
                <a:gd name="T36" fmla="*/ 1574 w 4214"/>
                <a:gd name="T37" fmla="*/ 2125 h 3392"/>
                <a:gd name="T38" fmla="*/ 1660 w 4214"/>
                <a:gd name="T39" fmla="*/ 2056 h 3392"/>
                <a:gd name="T40" fmla="*/ 1745 w 4214"/>
                <a:gd name="T41" fmla="*/ 1987 h 3392"/>
                <a:gd name="T42" fmla="*/ 1829 w 4214"/>
                <a:gd name="T43" fmla="*/ 1920 h 3392"/>
                <a:gd name="T44" fmla="*/ 1916 w 4214"/>
                <a:gd name="T45" fmla="*/ 1851 h 3392"/>
                <a:gd name="T46" fmla="*/ 2000 w 4214"/>
                <a:gd name="T47" fmla="*/ 1781 h 3392"/>
                <a:gd name="T48" fmla="*/ 2085 w 4214"/>
                <a:gd name="T49" fmla="*/ 1712 h 3392"/>
                <a:gd name="T50" fmla="*/ 2171 w 4214"/>
                <a:gd name="T51" fmla="*/ 1645 h 3392"/>
                <a:gd name="T52" fmla="*/ 2256 w 4214"/>
                <a:gd name="T53" fmla="*/ 1576 h 3392"/>
                <a:gd name="T54" fmla="*/ 2340 w 4214"/>
                <a:gd name="T55" fmla="*/ 1507 h 3392"/>
                <a:gd name="T56" fmla="*/ 2426 w 4214"/>
                <a:gd name="T57" fmla="*/ 1440 h 3392"/>
                <a:gd name="T58" fmla="*/ 2511 w 4214"/>
                <a:gd name="T59" fmla="*/ 1371 h 3392"/>
                <a:gd name="T60" fmla="*/ 2595 w 4214"/>
                <a:gd name="T61" fmla="*/ 1302 h 3392"/>
                <a:gd name="T62" fmla="*/ 2682 w 4214"/>
                <a:gd name="T63" fmla="*/ 1234 h 3392"/>
                <a:gd name="T64" fmla="*/ 2766 w 4214"/>
                <a:gd name="T65" fmla="*/ 1165 h 3392"/>
                <a:gd name="T66" fmla="*/ 2853 w 4214"/>
                <a:gd name="T67" fmla="*/ 1096 h 3392"/>
                <a:gd name="T68" fmla="*/ 2937 w 4214"/>
                <a:gd name="T69" fmla="*/ 1027 h 3392"/>
                <a:gd name="T70" fmla="*/ 3022 w 4214"/>
                <a:gd name="T71" fmla="*/ 960 h 3392"/>
                <a:gd name="T72" fmla="*/ 3108 w 4214"/>
                <a:gd name="T73" fmla="*/ 891 h 3392"/>
                <a:gd name="T74" fmla="*/ 3192 w 4214"/>
                <a:gd name="T75" fmla="*/ 822 h 3392"/>
                <a:gd name="T76" fmla="*/ 3277 w 4214"/>
                <a:gd name="T77" fmla="*/ 754 h 3392"/>
                <a:gd name="T78" fmla="*/ 3363 w 4214"/>
                <a:gd name="T79" fmla="*/ 685 h 3392"/>
                <a:gd name="T80" fmla="*/ 3448 w 4214"/>
                <a:gd name="T81" fmla="*/ 616 h 3392"/>
                <a:gd name="T82" fmla="*/ 3532 w 4214"/>
                <a:gd name="T83" fmla="*/ 549 h 3392"/>
                <a:gd name="T84" fmla="*/ 3619 w 4214"/>
                <a:gd name="T85" fmla="*/ 480 h 3392"/>
                <a:gd name="T86" fmla="*/ 3703 w 4214"/>
                <a:gd name="T87" fmla="*/ 411 h 3392"/>
                <a:gd name="T88" fmla="*/ 3788 w 4214"/>
                <a:gd name="T89" fmla="*/ 342 h 3392"/>
                <a:gd name="T90" fmla="*/ 3874 w 4214"/>
                <a:gd name="T91" fmla="*/ 275 h 3392"/>
                <a:gd name="T92" fmla="*/ 3958 w 4214"/>
                <a:gd name="T93" fmla="*/ 205 h 3392"/>
                <a:gd name="T94" fmla="*/ 4043 w 4214"/>
                <a:gd name="T95" fmla="*/ 136 h 3392"/>
                <a:gd name="T96" fmla="*/ 4129 w 4214"/>
                <a:gd name="T97" fmla="*/ 69 h 3392"/>
                <a:gd name="T98" fmla="*/ 4214 w 4214"/>
                <a:gd name="T99" fmla="*/ 0 h 3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214" h="3392">
                  <a:moveTo>
                    <a:pt x="0" y="3392"/>
                  </a:moveTo>
                  <a:lnTo>
                    <a:pt x="42" y="3357"/>
                  </a:lnTo>
                  <a:lnTo>
                    <a:pt x="84" y="3323"/>
                  </a:lnTo>
                  <a:lnTo>
                    <a:pt x="128" y="3288"/>
                  </a:lnTo>
                  <a:lnTo>
                    <a:pt x="171" y="3256"/>
                  </a:lnTo>
                  <a:lnTo>
                    <a:pt x="213" y="3221"/>
                  </a:lnTo>
                  <a:lnTo>
                    <a:pt x="255" y="3187"/>
                  </a:lnTo>
                  <a:lnTo>
                    <a:pt x="297" y="3152"/>
                  </a:lnTo>
                  <a:lnTo>
                    <a:pt x="340" y="3117"/>
                  </a:lnTo>
                  <a:lnTo>
                    <a:pt x="384" y="3083"/>
                  </a:lnTo>
                  <a:lnTo>
                    <a:pt x="426" y="3050"/>
                  </a:lnTo>
                  <a:lnTo>
                    <a:pt x="468" y="3016"/>
                  </a:lnTo>
                  <a:lnTo>
                    <a:pt x="511" y="2981"/>
                  </a:lnTo>
                  <a:lnTo>
                    <a:pt x="553" y="2947"/>
                  </a:lnTo>
                  <a:lnTo>
                    <a:pt x="595" y="2912"/>
                  </a:lnTo>
                  <a:lnTo>
                    <a:pt x="639" y="2878"/>
                  </a:lnTo>
                  <a:lnTo>
                    <a:pt x="681" y="2843"/>
                  </a:lnTo>
                  <a:lnTo>
                    <a:pt x="724" y="2810"/>
                  </a:lnTo>
                  <a:lnTo>
                    <a:pt x="766" y="2776"/>
                  </a:lnTo>
                  <a:lnTo>
                    <a:pt x="808" y="2741"/>
                  </a:lnTo>
                  <a:lnTo>
                    <a:pt x="850" y="2707"/>
                  </a:lnTo>
                  <a:lnTo>
                    <a:pt x="894" y="2672"/>
                  </a:lnTo>
                  <a:lnTo>
                    <a:pt x="937" y="2638"/>
                  </a:lnTo>
                  <a:lnTo>
                    <a:pt x="979" y="2603"/>
                  </a:lnTo>
                  <a:lnTo>
                    <a:pt x="1021" y="2570"/>
                  </a:lnTo>
                  <a:lnTo>
                    <a:pt x="1063" y="2536"/>
                  </a:lnTo>
                  <a:lnTo>
                    <a:pt x="1106" y="2501"/>
                  </a:lnTo>
                  <a:lnTo>
                    <a:pt x="1150" y="2467"/>
                  </a:lnTo>
                  <a:lnTo>
                    <a:pt x="1192" y="2432"/>
                  </a:lnTo>
                  <a:lnTo>
                    <a:pt x="1234" y="2398"/>
                  </a:lnTo>
                  <a:lnTo>
                    <a:pt x="1277" y="2365"/>
                  </a:lnTo>
                  <a:lnTo>
                    <a:pt x="1319" y="2330"/>
                  </a:lnTo>
                  <a:lnTo>
                    <a:pt x="1361" y="2296"/>
                  </a:lnTo>
                  <a:lnTo>
                    <a:pt x="1405" y="2261"/>
                  </a:lnTo>
                  <a:lnTo>
                    <a:pt x="1447" y="2227"/>
                  </a:lnTo>
                  <a:lnTo>
                    <a:pt x="1490" y="2192"/>
                  </a:lnTo>
                  <a:lnTo>
                    <a:pt x="1532" y="2158"/>
                  </a:lnTo>
                  <a:lnTo>
                    <a:pt x="1574" y="2125"/>
                  </a:lnTo>
                  <a:lnTo>
                    <a:pt x="1618" y="2090"/>
                  </a:lnTo>
                  <a:lnTo>
                    <a:pt x="1660" y="2056"/>
                  </a:lnTo>
                  <a:lnTo>
                    <a:pt x="1703" y="2021"/>
                  </a:lnTo>
                  <a:lnTo>
                    <a:pt x="1745" y="1987"/>
                  </a:lnTo>
                  <a:lnTo>
                    <a:pt x="1787" y="1952"/>
                  </a:lnTo>
                  <a:lnTo>
                    <a:pt x="1829" y="1920"/>
                  </a:lnTo>
                  <a:lnTo>
                    <a:pt x="1874" y="1885"/>
                  </a:lnTo>
                  <a:lnTo>
                    <a:pt x="1916" y="1851"/>
                  </a:lnTo>
                  <a:lnTo>
                    <a:pt x="1958" y="1816"/>
                  </a:lnTo>
                  <a:lnTo>
                    <a:pt x="2000" y="1781"/>
                  </a:lnTo>
                  <a:lnTo>
                    <a:pt x="2043" y="1747"/>
                  </a:lnTo>
                  <a:lnTo>
                    <a:pt x="2085" y="1712"/>
                  </a:lnTo>
                  <a:lnTo>
                    <a:pt x="2129" y="1680"/>
                  </a:lnTo>
                  <a:lnTo>
                    <a:pt x="2171" y="1645"/>
                  </a:lnTo>
                  <a:lnTo>
                    <a:pt x="2213" y="1611"/>
                  </a:lnTo>
                  <a:lnTo>
                    <a:pt x="2256" y="1576"/>
                  </a:lnTo>
                  <a:lnTo>
                    <a:pt x="2298" y="1542"/>
                  </a:lnTo>
                  <a:lnTo>
                    <a:pt x="2340" y="1507"/>
                  </a:lnTo>
                  <a:lnTo>
                    <a:pt x="2384" y="1472"/>
                  </a:lnTo>
                  <a:lnTo>
                    <a:pt x="2426" y="1440"/>
                  </a:lnTo>
                  <a:lnTo>
                    <a:pt x="2469" y="1405"/>
                  </a:lnTo>
                  <a:lnTo>
                    <a:pt x="2511" y="1371"/>
                  </a:lnTo>
                  <a:lnTo>
                    <a:pt x="2553" y="1336"/>
                  </a:lnTo>
                  <a:lnTo>
                    <a:pt x="2595" y="1302"/>
                  </a:lnTo>
                  <a:lnTo>
                    <a:pt x="2640" y="1267"/>
                  </a:lnTo>
                  <a:lnTo>
                    <a:pt x="2682" y="1234"/>
                  </a:lnTo>
                  <a:lnTo>
                    <a:pt x="2724" y="1200"/>
                  </a:lnTo>
                  <a:lnTo>
                    <a:pt x="2766" y="1165"/>
                  </a:lnTo>
                  <a:lnTo>
                    <a:pt x="2809" y="1131"/>
                  </a:lnTo>
                  <a:lnTo>
                    <a:pt x="2853" y="1096"/>
                  </a:lnTo>
                  <a:lnTo>
                    <a:pt x="2895" y="1062"/>
                  </a:lnTo>
                  <a:lnTo>
                    <a:pt x="2937" y="1027"/>
                  </a:lnTo>
                  <a:lnTo>
                    <a:pt x="2979" y="994"/>
                  </a:lnTo>
                  <a:lnTo>
                    <a:pt x="3022" y="960"/>
                  </a:lnTo>
                  <a:lnTo>
                    <a:pt x="3064" y="925"/>
                  </a:lnTo>
                  <a:lnTo>
                    <a:pt x="3108" y="891"/>
                  </a:lnTo>
                  <a:lnTo>
                    <a:pt x="3150" y="856"/>
                  </a:lnTo>
                  <a:lnTo>
                    <a:pt x="3192" y="822"/>
                  </a:lnTo>
                  <a:lnTo>
                    <a:pt x="3235" y="789"/>
                  </a:lnTo>
                  <a:lnTo>
                    <a:pt x="3277" y="754"/>
                  </a:lnTo>
                  <a:lnTo>
                    <a:pt x="3319" y="720"/>
                  </a:lnTo>
                  <a:lnTo>
                    <a:pt x="3363" y="685"/>
                  </a:lnTo>
                  <a:lnTo>
                    <a:pt x="3406" y="651"/>
                  </a:lnTo>
                  <a:lnTo>
                    <a:pt x="3448" y="616"/>
                  </a:lnTo>
                  <a:lnTo>
                    <a:pt x="3490" y="582"/>
                  </a:lnTo>
                  <a:lnTo>
                    <a:pt x="3532" y="549"/>
                  </a:lnTo>
                  <a:lnTo>
                    <a:pt x="3574" y="515"/>
                  </a:lnTo>
                  <a:lnTo>
                    <a:pt x="3619" y="480"/>
                  </a:lnTo>
                  <a:lnTo>
                    <a:pt x="3661" y="445"/>
                  </a:lnTo>
                  <a:lnTo>
                    <a:pt x="3703" y="411"/>
                  </a:lnTo>
                  <a:lnTo>
                    <a:pt x="3745" y="376"/>
                  </a:lnTo>
                  <a:lnTo>
                    <a:pt x="3788" y="342"/>
                  </a:lnTo>
                  <a:lnTo>
                    <a:pt x="3830" y="309"/>
                  </a:lnTo>
                  <a:lnTo>
                    <a:pt x="3874" y="275"/>
                  </a:lnTo>
                  <a:lnTo>
                    <a:pt x="3916" y="240"/>
                  </a:lnTo>
                  <a:lnTo>
                    <a:pt x="3958" y="205"/>
                  </a:lnTo>
                  <a:lnTo>
                    <a:pt x="4001" y="171"/>
                  </a:lnTo>
                  <a:lnTo>
                    <a:pt x="4043" y="136"/>
                  </a:lnTo>
                  <a:lnTo>
                    <a:pt x="4085" y="104"/>
                  </a:lnTo>
                  <a:lnTo>
                    <a:pt x="4129" y="69"/>
                  </a:lnTo>
                  <a:lnTo>
                    <a:pt x="4172" y="35"/>
                  </a:lnTo>
                  <a:lnTo>
                    <a:pt x="4214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Rectangle 796"/>
            <p:cNvSpPr>
              <a:spLocks noChangeArrowheads="1"/>
            </p:cNvSpPr>
            <p:nvPr/>
          </p:nvSpPr>
          <p:spPr bwMode="auto">
            <a:xfrm rot="16200000">
              <a:off x="279" y="3075"/>
              <a:ext cx="13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Co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7" name="Rectangle 797"/>
            <p:cNvSpPr>
              <a:spLocks noChangeArrowheads="1"/>
            </p:cNvSpPr>
            <p:nvPr/>
          </p:nvSpPr>
          <p:spPr bwMode="auto">
            <a:xfrm rot="16200000">
              <a:off x="226" y="2876"/>
              <a:ext cx="24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kumimoji="0" lang="en-US" altLang="en-US" sz="14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ppy</a:t>
              </a: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8" name="Rectangle 798"/>
            <p:cNvSpPr>
              <a:spLocks noChangeArrowheads="1"/>
            </p:cNvSpPr>
            <p:nvPr/>
          </p:nvSpPr>
          <p:spPr bwMode="auto">
            <a:xfrm rot="16200000">
              <a:off x="384" y="2766"/>
              <a:ext cx="32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9" name="Rectangle 799"/>
            <p:cNvSpPr>
              <a:spLocks noChangeArrowheads="1"/>
            </p:cNvSpPr>
            <p:nvPr/>
          </p:nvSpPr>
          <p:spPr bwMode="auto">
            <a:xfrm rot="16200000">
              <a:off x="307" y="2686"/>
              <a:ext cx="82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0" name="Rectangle 800"/>
            <p:cNvSpPr>
              <a:spLocks noChangeArrowheads="1"/>
            </p:cNvSpPr>
            <p:nvPr/>
          </p:nvSpPr>
          <p:spPr bwMode="auto">
            <a:xfrm rot="16200000">
              <a:off x="304" y="2653"/>
              <a:ext cx="87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(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1" name="Rectangle 801"/>
            <p:cNvSpPr>
              <a:spLocks noChangeArrowheads="1"/>
            </p:cNvSpPr>
            <p:nvPr/>
          </p:nvSpPr>
          <p:spPr bwMode="auto">
            <a:xfrm rot="16200000">
              <a:off x="207" y="2516"/>
              <a:ext cx="28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ECP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2" name="Rectangle 802"/>
            <p:cNvSpPr>
              <a:spLocks noChangeArrowheads="1"/>
            </p:cNvSpPr>
            <p:nvPr/>
          </p:nvSpPr>
          <p:spPr bwMode="auto">
            <a:xfrm rot="16200000">
              <a:off x="304" y="2387"/>
              <a:ext cx="87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)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3" name="Rectangle 803"/>
            <p:cNvSpPr>
              <a:spLocks noChangeArrowheads="1"/>
            </p:cNvSpPr>
            <p:nvPr/>
          </p:nvSpPr>
          <p:spPr bwMode="auto">
            <a:xfrm rot="16200000">
              <a:off x="272" y="2317"/>
              <a:ext cx="151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tr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4" name="Rectangle 804"/>
            <p:cNvSpPr>
              <a:spLocks noChangeArrowheads="1"/>
            </p:cNvSpPr>
            <p:nvPr/>
          </p:nvSpPr>
          <p:spPr bwMode="auto">
            <a:xfrm rot="16200000">
              <a:off x="304" y="2250"/>
              <a:ext cx="87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(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5" name="Rectangle 805"/>
            <p:cNvSpPr>
              <a:spLocks noChangeArrowheads="1"/>
            </p:cNvSpPr>
            <p:nvPr/>
          </p:nvSpPr>
          <p:spPr bwMode="auto">
            <a:xfrm rot="16200000">
              <a:off x="275" y="2183"/>
              <a:ext cx="135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ymbol" pitchFamily="18" charset="2"/>
                  <a:cs typeface="Arial" pitchFamily="34" charset="0"/>
                </a:rPr>
                <a:t>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6" name="Rectangle 806"/>
            <p:cNvSpPr>
              <a:spLocks noChangeArrowheads="1"/>
            </p:cNvSpPr>
            <p:nvPr/>
          </p:nvSpPr>
          <p:spPr bwMode="auto">
            <a:xfrm rot="16200000">
              <a:off x="304" y="2146"/>
              <a:ext cx="87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)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7" name="Rectangle 807"/>
            <p:cNvSpPr>
              <a:spLocks noChangeArrowheads="1"/>
            </p:cNvSpPr>
            <p:nvPr/>
          </p:nvSpPr>
          <p:spPr bwMode="auto">
            <a:xfrm>
              <a:off x="1037" y="3816"/>
              <a:ext cx="13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Co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8" name="Rectangle 808"/>
            <p:cNvSpPr>
              <a:spLocks noChangeArrowheads="1"/>
            </p:cNvSpPr>
            <p:nvPr/>
          </p:nvSpPr>
          <p:spPr bwMode="auto">
            <a:xfrm>
              <a:off x="1184" y="3820"/>
              <a:ext cx="24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kumimoji="0" lang="en-US" altLang="en-US" sz="14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ppy</a:t>
              </a: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9" name="Rectangle 809"/>
            <p:cNvSpPr>
              <a:spLocks noChangeArrowheads="1"/>
            </p:cNvSpPr>
            <p:nvPr/>
          </p:nvSpPr>
          <p:spPr bwMode="auto">
            <a:xfrm>
              <a:off x="1433" y="3897"/>
              <a:ext cx="61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3a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0" name="Rectangle 810"/>
            <p:cNvSpPr>
              <a:spLocks noChangeArrowheads="1"/>
            </p:cNvSpPr>
            <p:nvPr/>
          </p:nvSpPr>
          <p:spPr bwMode="auto">
            <a:xfrm>
              <a:off x="1469" y="3820"/>
              <a:ext cx="82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1" name="Rectangle 811"/>
            <p:cNvSpPr>
              <a:spLocks noChangeArrowheads="1"/>
            </p:cNvSpPr>
            <p:nvPr/>
          </p:nvSpPr>
          <p:spPr bwMode="auto">
            <a:xfrm>
              <a:off x="1500" y="3820"/>
              <a:ext cx="87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(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2" name="Rectangle 812"/>
            <p:cNvSpPr>
              <a:spLocks noChangeArrowheads="1"/>
            </p:cNvSpPr>
            <p:nvPr/>
          </p:nvSpPr>
          <p:spPr bwMode="auto">
            <a:xfrm>
              <a:off x="1537" y="3816"/>
              <a:ext cx="65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all-electron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3" name="Rectangle 813"/>
            <p:cNvSpPr>
              <a:spLocks noChangeArrowheads="1"/>
            </p:cNvSpPr>
            <p:nvPr/>
          </p:nvSpPr>
          <p:spPr bwMode="auto">
            <a:xfrm>
              <a:off x="2125" y="3820"/>
              <a:ext cx="87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)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4" name="Rectangle 814"/>
            <p:cNvSpPr>
              <a:spLocks noChangeArrowheads="1"/>
            </p:cNvSpPr>
            <p:nvPr/>
          </p:nvSpPr>
          <p:spPr bwMode="auto">
            <a:xfrm>
              <a:off x="2161" y="3820"/>
              <a:ext cx="151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tr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5" name="Rectangle 815"/>
            <p:cNvSpPr>
              <a:spLocks noChangeArrowheads="1"/>
            </p:cNvSpPr>
            <p:nvPr/>
          </p:nvSpPr>
          <p:spPr bwMode="auto">
            <a:xfrm>
              <a:off x="2259" y="3820"/>
              <a:ext cx="87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(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6" name="Rectangle 816"/>
            <p:cNvSpPr>
              <a:spLocks noChangeArrowheads="1"/>
            </p:cNvSpPr>
            <p:nvPr/>
          </p:nvSpPr>
          <p:spPr bwMode="auto">
            <a:xfrm>
              <a:off x="2296" y="3809"/>
              <a:ext cx="135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ymbol" pitchFamily="18" charset="2"/>
                  <a:cs typeface="Arial" pitchFamily="34" charset="0"/>
                </a:rPr>
                <a:t>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7" name="Rectangle 817"/>
            <p:cNvSpPr>
              <a:spLocks noChangeArrowheads="1"/>
            </p:cNvSpPr>
            <p:nvPr/>
          </p:nvSpPr>
          <p:spPr bwMode="auto">
            <a:xfrm>
              <a:off x="2362" y="3820"/>
              <a:ext cx="87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)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590" name="Inhaltsplatzhalter 6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38552" y="5061591"/>
            <a:ext cx="1147577" cy="1247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" name="Titel 1"/>
          <p:cNvSpPr>
            <a:spLocks noGrp="1"/>
          </p:cNvSpPr>
          <p:nvPr>
            <p:ph type="title"/>
          </p:nvPr>
        </p:nvSpPr>
        <p:spPr>
          <a:xfrm>
            <a:off x="390525" y="333375"/>
            <a:ext cx="6911975" cy="561975"/>
          </a:xfrm>
        </p:spPr>
        <p:txBody>
          <a:bodyPr/>
          <a:lstStyle/>
          <a:p>
            <a:r>
              <a:rPr lang="en-US" dirty="0" smtClean="0"/>
              <a:t>PB1: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shieldings with effective core potentials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6276085" y="5396115"/>
            <a:ext cx="32132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Co</a:t>
            </a:r>
            <a:r>
              <a:rPr lang="en-US" sz="1600" dirty="0"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cs typeface="Times New Roman" panose="02020603050405020304" pitchFamily="18" charset="0"/>
              </a:rPr>
              <a:t>ppy</a:t>
            </a:r>
            <a:r>
              <a:rPr lang="en-US" sz="1600" dirty="0">
                <a:cs typeface="Times New Roman" panose="02020603050405020304" pitchFamily="18" charset="0"/>
              </a:rPr>
              <a:t>)</a:t>
            </a:r>
            <a:r>
              <a:rPr lang="en-US" sz="1600" baseline="-25000" dirty="0">
                <a:cs typeface="Times New Roman" panose="02020603050405020304" pitchFamily="18" charset="0"/>
              </a:rPr>
              <a:t>3</a:t>
            </a:r>
            <a:r>
              <a:rPr lang="en-US" sz="1600" dirty="0">
                <a:cs typeface="Times New Roman" panose="02020603050405020304" pitchFamily="18" charset="0"/>
              </a:rPr>
              <a:t>,</a:t>
            </a:r>
            <a:r>
              <a:rPr lang="en-US" sz="1600" dirty="0"/>
              <a:t> </a:t>
            </a:r>
            <a:endParaRPr lang="en-US" sz="1600" dirty="0" smtClean="0"/>
          </a:p>
          <a:p>
            <a:r>
              <a:rPr lang="en-US" sz="1600" dirty="0" err="1" smtClean="0">
                <a:cs typeface="Times New Roman" panose="02020603050405020304" pitchFamily="18" charset="0"/>
              </a:rPr>
              <a:t>ppy</a:t>
            </a:r>
            <a:r>
              <a:rPr lang="en-US" sz="1600" dirty="0" smtClean="0">
                <a:cs typeface="Times New Roman" panose="02020603050405020304" pitchFamily="18" charset="0"/>
              </a:rPr>
              <a:t> </a:t>
            </a:r>
            <a:r>
              <a:rPr lang="en-US" sz="1600" dirty="0">
                <a:cs typeface="Times New Roman" panose="02020603050405020304" pitchFamily="18" charset="0"/>
              </a:rPr>
              <a:t>= 2-Phenylpyridine</a:t>
            </a:r>
          </a:p>
          <a:p>
            <a:endParaRPr lang="en-US" dirty="0"/>
          </a:p>
        </p:txBody>
      </p:sp>
      <p:graphicFrame>
        <p:nvGraphicFramePr>
          <p:cNvPr id="594" name="Objekt 59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5371014"/>
              </p:ext>
            </p:extLst>
          </p:nvPr>
        </p:nvGraphicFramePr>
        <p:xfrm>
          <a:off x="404968" y="1124744"/>
          <a:ext cx="52832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9" name="Equation" r:id="rId4" imgW="5283000" imgH="507960" progId="Equation.DSMT4">
                  <p:embed/>
                </p:oleObj>
              </mc:Choice>
              <mc:Fallback>
                <p:oleObj name="Equation" r:id="rId4" imgW="5283000" imgH="507960" progId="Equation.DSMT4">
                  <p:embed/>
                  <p:pic>
                    <p:nvPicPr>
                      <p:cNvPr id="8" name="Objekt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4968" y="1124744"/>
                        <a:ext cx="52832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feld 8"/>
          <p:cNvSpPr txBox="1"/>
          <p:nvPr/>
        </p:nvSpPr>
        <p:spPr>
          <a:xfrm>
            <a:off x="889809" y="5441637"/>
            <a:ext cx="3483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/>
              <a:t>K. Reiter, </a:t>
            </a:r>
            <a:r>
              <a:rPr lang="de-DE" sz="1600" dirty="0" err="1" smtClean="0"/>
              <a:t>M.Kühn</a:t>
            </a:r>
            <a:r>
              <a:rPr lang="de-DE" sz="1600" dirty="0" smtClean="0"/>
              <a:t> </a:t>
            </a:r>
            <a:r>
              <a:rPr lang="de-DE" sz="1600" dirty="0" err="1" smtClean="0"/>
              <a:t>and</a:t>
            </a:r>
            <a:r>
              <a:rPr lang="de-DE" sz="1600" dirty="0" smtClean="0"/>
              <a:t> F. </a:t>
            </a:r>
            <a:r>
              <a:rPr lang="de-DE" sz="1600" dirty="0" err="1" smtClean="0"/>
              <a:t>Weigend</a:t>
            </a:r>
            <a:r>
              <a:rPr lang="de-DE" sz="1600" dirty="0" smtClean="0"/>
              <a:t>, </a:t>
            </a:r>
          </a:p>
          <a:p>
            <a:r>
              <a:rPr lang="de-DE" sz="1600" i="1" dirty="0" smtClean="0"/>
              <a:t>J. Chem. Phys.</a:t>
            </a:r>
            <a:r>
              <a:rPr lang="de-DE" sz="1600" dirty="0" smtClean="0"/>
              <a:t> </a:t>
            </a:r>
            <a:r>
              <a:rPr lang="en-US" sz="1600" b="1" dirty="0" smtClean="0"/>
              <a:t>146</a:t>
            </a:r>
            <a:r>
              <a:rPr lang="en-US" sz="1600" dirty="0" smtClean="0"/>
              <a:t>,</a:t>
            </a:r>
            <a:r>
              <a:rPr lang="en-US" sz="1600" dirty="0"/>
              <a:t> </a:t>
            </a:r>
            <a:r>
              <a:rPr lang="en-US" sz="1600" dirty="0" smtClean="0"/>
              <a:t>054102 (2017).</a:t>
            </a:r>
            <a:endParaRPr lang="en-US" sz="1600" dirty="0"/>
          </a:p>
        </p:txBody>
      </p:sp>
      <p:sp>
        <p:nvSpPr>
          <p:cNvPr id="591" name="Textfeld 590"/>
          <p:cNvSpPr txBox="1"/>
          <p:nvPr/>
        </p:nvSpPr>
        <p:spPr>
          <a:xfrm>
            <a:off x="1259632" y="6399947"/>
            <a:ext cx="44644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Kevin Reiter - Q5-B: </a:t>
            </a:r>
            <a:r>
              <a:rPr lang="en-US" altLang="de-DE" sz="1000" dirty="0"/>
              <a:t>Further development of </a:t>
            </a:r>
            <a:r>
              <a:rPr lang="en-US" altLang="de-DE" sz="1000" dirty="0" smtClean="0"/>
              <a:t>TURBOMOLE´s NMR </a:t>
            </a:r>
            <a:r>
              <a:rPr lang="en-US" altLang="de-DE" sz="1000" dirty="0"/>
              <a:t>module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7505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PB1a: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v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ibrational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ircular dichroism spectra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751888" cy="4894262"/>
          </a:xfrm>
          <a:ln>
            <a:noFill/>
          </a:ln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/>
              <a:t>Determination of the absolute configuration of chiral molecules through measurement and calculation of VCD-intensities: </a:t>
            </a:r>
            <a:br>
              <a:rPr lang="en-US" sz="1800" dirty="0"/>
            </a:br>
            <a:endParaRPr lang="en-US" sz="1800" dirty="0"/>
          </a:p>
          <a:p>
            <a:pPr marL="0" indent="0">
              <a:lnSpc>
                <a:spcPct val="150000"/>
              </a:lnSpc>
              <a:spcAft>
                <a:spcPts val="1800"/>
              </a:spcAft>
              <a:buNone/>
            </a:pP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endParaRPr lang="en-US" sz="1800" dirty="0"/>
          </a:p>
        </p:txBody>
      </p:sp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4112498"/>
              </p:ext>
            </p:extLst>
          </p:nvPr>
        </p:nvGraphicFramePr>
        <p:xfrm>
          <a:off x="3959200" y="1679602"/>
          <a:ext cx="24130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3" name="Equation" r:id="rId3" imgW="2412720" imgH="368280" progId="Equation.DSMT4">
                  <p:embed/>
                </p:oleObj>
              </mc:Choice>
              <mc:Fallback>
                <p:oleObj name="Equation" r:id="rId3" imgW="2412720" imgH="368280" progId="Equation.DSMT4">
                  <p:embed/>
                  <p:pic>
                    <p:nvPicPr>
                      <p:cNvPr id="4" name="Objek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59200" y="1679602"/>
                        <a:ext cx="241300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Grafik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126" y="2255386"/>
            <a:ext cx="3185860" cy="3693894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 rot="16200000">
            <a:off x="734293" y="4288885"/>
            <a:ext cx="2058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i="1" dirty="0">
                <a:latin typeface="Times" pitchFamily="18" charset="0"/>
              </a:rPr>
              <a:t>R</a:t>
            </a:r>
            <a:r>
              <a:rPr lang="de-DE" sz="1600" dirty="0"/>
              <a:t> / [10</a:t>
            </a:r>
            <a:r>
              <a:rPr lang="de-DE" sz="1600" baseline="30000" dirty="0"/>
              <a:t>-44</a:t>
            </a:r>
            <a:r>
              <a:rPr lang="de-DE" sz="1600" dirty="0"/>
              <a:t> esu</a:t>
            </a:r>
            <a:r>
              <a:rPr lang="de-DE" sz="1600" baseline="30000" dirty="0"/>
              <a:t>2</a:t>
            </a:r>
            <a:r>
              <a:rPr lang="de-DE" sz="1600" dirty="0"/>
              <a:t>cm</a:t>
            </a:r>
            <a:r>
              <a:rPr lang="de-DE" sz="1600" baseline="30000" dirty="0"/>
              <a:t>2</a:t>
            </a:r>
            <a:r>
              <a:rPr lang="de-DE" sz="1600" dirty="0"/>
              <a:t>] </a:t>
            </a:r>
            <a:endParaRPr lang="en-US" sz="1600" dirty="0"/>
          </a:p>
        </p:txBody>
      </p:sp>
      <p:sp>
        <p:nvSpPr>
          <p:cNvPr id="17" name="Textfeld 16"/>
          <p:cNvSpPr txBox="1"/>
          <p:nvPr/>
        </p:nvSpPr>
        <p:spPr>
          <a:xfrm rot="16200000">
            <a:off x="1362908" y="2477365"/>
            <a:ext cx="770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Δε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5520260" y="3789040"/>
            <a:ext cx="28681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B3LYP/def2-TZVP</a:t>
            </a:r>
            <a:endParaRPr lang="en-US" sz="1600" dirty="0"/>
          </a:p>
        </p:txBody>
      </p:sp>
      <p:sp>
        <p:nvSpPr>
          <p:cNvPr id="20" name="Rechteck 19"/>
          <p:cNvSpPr/>
          <p:nvPr/>
        </p:nvSpPr>
        <p:spPr>
          <a:xfrm>
            <a:off x="5528902" y="4797152"/>
            <a:ext cx="27875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B3LYP/def2-SV(P</a:t>
            </a:r>
            <a:r>
              <a:rPr lang="en-US" sz="1600" dirty="0"/>
              <a:t>)</a:t>
            </a:r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140" y="2165892"/>
            <a:ext cx="1619902" cy="1479802"/>
          </a:xfrm>
          <a:prstGeom prst="rect">
            <a:avLst/>
          </a:prstGeom>
        </p:spPr>
      </p:pic>
      <p:sp>
        <p:nvSpPr>
          <p:cNvPr id="22" name="Rechteck 21"/>
          <p:cNvSpPr/>
          <p:nvPr/>
        </p:nvSpPr>
        <p:spPr>
          <a:xfrm>
            <a:off x="611560" y="2132856"/>
            <a:ext cx="13884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experiment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5690146" y="4077072"/>
            <a:ext cx="2842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4 CPUs</a:t>
            </a:r>
            <a:r>
              <a:rPr lang="de-DE" sz="1600" dirty="0"/>
              <a:t>: </a:t>
            </a:r>
            <a:r>
              <a:rPr lang="de-DE" sz="1600" dirty="0">
                <a:latin typeface="Courant" panose="02000509030000020004" pitchFamily="49" charset="0"/>
              </a:rPr>
              <a:t>mpshift</a:t>
            </a:r>
            <a:r>
              <a:rPr lang="de-DE" sz="1600" dirty="0"/>
              <a:t>: 2.5 h </a:t>
            </a:r>
            <a:br>
              <a:rPr lang="de-DE" sz="1600" dirty="0"/>
            </a:br>
            <a:r>
              <a:rPr lang="de-DE" sz="1600" dirty="0"/>
              <a:t>              </a:t>
            </a:r>
            <a:r>
              <a:rPr lang="de-DE" sz="1600" dirty="0">
                <a:latin typeface="Courant" panose="02000509030000020004" pitchFamily="49" charset="0"/>
              </a:rPr>
              <a:t>aoforce</a:t>
            </a:r>
            <a:r>
              <a:rPr lang="de-DE" sz="1600" dirty="0"/>
              <a:t>: 89.5 h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5680918" y="5085184"/>
            <a:ext cx="3091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4 CPUs</a:t>
            </a:r>
            <a:r>
              <a:rPr lang="de-DE" sz="1600" dirty="0"/>
              <a:t>: </a:t>
            </a:r>
            <a:r>
              <a:rPr lang="de-DE" sz="1600" dirty="0">
                <a:latin typeface="Courant" panose="02000509030000020004" pitchFamily="49" charset="0"/>
              </a:rPr>
              <a:t>mpshift</a:t>
            </a:r>
            <a:r>
              <a:rPr lang="de-DE" sz="1600" dirty="0"/>
              <a:t>: 0.1 h </a:t>
            </a:r>
            <a:br>
              <a:rPr lang="de-DE" sz="1600" dirty="0"/>
            </a:br>
            <a:r>
              <a:rPr lang="de-DE" sz="1600" dirty="0"/>
              <a:t>              </a:t>
            </a:r>
            <a:r>
              <a:rPr lang="de-DE" sz="1600" dirty="0">
                <a:latin typeface="Courant" panose="02000509030000020004" pitchFamily="49" charset="0"/>
              </a:rPr>
              <a:t>aoforce</a:t>
            </a:r>
            <a:r>
              <a:rPr lang="de-DE" sz="1600" dirty="0"/>
              <a:t>: 5.5 h</a:t>
            </a:r>
          </a:p>
        </p:txBody>
      </p:sp>
      <p:sp>
        <p:nvSpPr>
          <p:cNvPr id="25" name="Rechteck 24"/>
          <p:cNvSpPr/>
          <p:nvPr/>
        </p:nvSpPr>
        <p:spPr>
          <a:xfrm>
            <a:off x="611560" y="3429000"/>
            <a:ext cx="13884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calculation</a:t>
            </a:r>
            <a:endParaRPr lang="en-US" sz="1600" dirty="0"/>
          </a:p>
        </p:txBody>
      </p:sp>
      <p:sp>
        <p:nvSpPr>
          <p:cNvPr id="5" name="Rechteck 4"/>
          <p:cNvSpPr/>
          <p:nvPr/>
        </p:nvSpPr>
        <p:spPr>
          <a:xfrm>
            <a:off x="7047196" y="2613405"/>
            <a:ext cx="18917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(+)-</a:t>
            </a:r>
            <a:r>
              <a:rPr lang="en-US" sz="1600" dirty="0" err="1"/>
              <a:t>cryptophane</a:t>
            </a:r>
            <a:r>
              <a:rPr lang="en-US" sz="1600" dirty="0"/>
              <a:t>-A </a:t>
            </a:r>
            <a:endParaRPr lang="en-US" sz="1600" dirty="0" smtClean="0"/>
          </a:p>
          <a:p>
            <a:pPr algn="ctr"/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sz="1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" pitchFamily="18" charset="0"/>
              </a:rPr>
              <a:t>D</a:t>
            </a:r>
            <a:r>
              <a:rPr lang="en-US" sz="1600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Times" pitchFamily="18" charset="0"/>
              </a:rPr>
              <a:t>3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symmetry)</a:t>
            </a:r>
            <a:endParaRPr lang="en-US" sz="1600" dirty="0"/>
          </a:p>
        </p:txBody>
      </p:sp>
      <p:sp>
        <p:nvSpPr>
          <p:cNvPr id="16" name="Textfeld 15"/>
          <p:cNvSpPr txBox="1"/>
          <p:nvPr/>
        </p:nvSpPr>
        <p:spPr>
          <a:xfrm>
            <a:off x="1259632" y="6005381"/>
            <a:ext cx="8290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K. Reiter, </a:t>
            </a:r>
            <a:r>
              <a:rPr lang="de-DE" sz="1600" dirty="0" err="1" smtClean="0"/>
              <a:t>M.Kühn</a:t>
            </a:r>
            <a:r>
              <a:rPr lang="de-DE" sz="1600" dirty="0" smtClean="0"/>
              <a:t> </a:t>
            </a:r>
            <a:r>
              <a:rPr lang="de-DE" sz="1600" dirty="0" err="1" smtClean="0"/>
              <a:t>and</a:t>
            </a:r>
            <a:r>
              <a:rPr lang="de-DE" sz="1600" dirty="0" smtClean="0"/>
              <a:t> F. </a:t>
            </a:r>
            <a:r>
              <a:rPr lang="de-DE" sz="1600" dirty="0" err="1" smtClean="0"/>
              <a:t>Weigend</a:t>
            </a:r>
            <a:r>
              <a:rPr lang="de-DE" sz="1600" dirty="0" smtClean="0"/>
              <a:t>, </a:t>
            </a:r>
            <a:r>
              <a:rPr lang="de-DE" sz="1600" i="1" dirty="0" smtClean="0"/>
              <a:t>J. Chem. Phys.</a:t>
            </a:r>
            <a:r>
              <a:rPr lang="de-DE" sz="1600" dirty="0" smtClean="0"/>
              <a:t> </a:t>
            </a:r>
            <a:r>
              <a:rPr lang="en-US" sz="1600" b="1" dirty="0" smtClean="0"/>
              <a:t>146</a:t>
            </a:r>
            <a:r>
              <a:rPr lang="en-US" sz="1600" dirty="0" smtClean="0"/>
              <a:t>,</a:t>
            </a:r>
            <a:r>
              <a:rPr lang="en-US" sz="1600" dirty="0"/>
              <a:t> </a:t>
            </a:r>
            <a:r>
              <a:rPr lang="en-US" sz="1600" dirty="0" smtClean="0"/>
              <a:t>054102 (2017).</a:t>
            </a:r>
            <a:endParaRPr lang="en-US" sz="1600" dirty="0"/>
          </a:p>
        </p:txBody>
      </p:sp>
      <p:sp>
        <p:nvSpPr>
          <p:cNvPr id="19" name="Textfeld 18"/>
          <p:cNvSpPr txBox="1"/>
          <p:nvPr/>
        </p:nvSpPr>
        <p:spPr>
          <a:xfrm>
            <a:off x="1259632" y="6399947"/>
            <a:ext cx="44644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Kevin Reiter - Q5-B: </a:t>
            </a:r>
            <a:r>
              <a:rPr lang="en-US" altLang="de-DE" sz="1000" dirty="0"/>
              <a:t>Further development of </a:t>
            </a:r>
            <a:r>
              <a:rPr lang="en-US" altLang="de-DE" sz="1000" dirty="0" smtClean="0"/>
              <a:t>TURBOMOLE´s NMR </a:t>
            </a:r>
            <a:r>
              <a:rPr lang="en-US" altLang="de-DE" sz="1000" dirty="0"/>
              <a:t>module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4259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2656"/>
            <a:ext cx="8265445" cy="561975"/>
          </a:xfrm>
        </p:spPr>
        <p:txBody>
          <a:bodyPr/>
          <a:lstStyle/>
          <a:p>
            <a:r>
              <a:rPr lang="en-US" dirty="0" smtClean="0"/>
              <a:t>PB2: environmental / solvent effects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67544" y="980728"/>
            <a:ext cx="8356600" cy="5107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b="1" dirty="0" err="1" smtClean="0"/>
              <a:t>CO</a:t>
            </a:r>
            <a:r>
              <a:rPr lang="en-US" dirty="0" err="1" smtClean="0"/>
              <a:t>nductor</a:t>
            </a:r>
            <a:r>
              <a:rPr lang="en-US" dirty="0" smtClean="0"/>
              <a:t>-like </a:t>
            </a:r>
            <a:r>
              <a:rPr lang="en-US" b="1" dirty="0" smtClean="0"/>
              <a:t>S</a:t>
            </a:r>
            <a:r>
              <a:rPr lang="en-US" dirty="0" smtClean="0"/>
              <a:t>creening </a:t>
            </a:r>
            <a:r>
              <a:rPr lang="en-US" b="1" dirty="0" smtClean="0"/>
              <a:t>Mo</a:t>
            </a:r>
            <a:r>
              <a:rPr lang="en-US" dirty="0" smtClean="0"/>
              <a:t>del (</a:t>
            </a:r>
            <a:r>
              <a:rPr lang="en-US" b="1" dirty="0" smtClean="0"/>
              <a:t>COSMO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</a:t>
            </a:r>
            <a:r>
              <a:rPr lang="en-US" sz="1600" dirty="0" err="1" smtClean="0"/>
              <a:t>PhF</a:t>
            </a:r>
            <a:r>
              <a:rPr lang="en-US" sz="1600" dirty="0" smtClean="0"/>
              <a:t> </a:t>
            </a:r>
            <a:r>
              <a:rPr lang="en-US" sz="1600" dirty="0"/>
              <a:t>and </a:t>
            </a:r>
            <a:r>
              <a:rPr lang="en-US" sz="1600" dirty="0" err="1"/>
              <a:t>MeOPhF</a:t>
            </a:r>
            <a:r>
              <a:rPr lang="en-US" sz="1600" dirty="0"/>
              <a:t> in DMSO (ε = 46.7</a:t>
            </a:r>
            <a:r>
              <a:rPr lang="en-US" sz="1600" dirty="0" smtClean="0"/>
              <a:t>)</a:t>
            </a:r>
          </a:p>
          <a:p>
            <a:pPr marL="0" indent="0">
              <a:buNone/>
            </a:pPr>
            <a:r>
              <a:rPr lang="de-DE" sz="1600" dirty="0"/>
              <a:t> </a:t>
            </a:r>
            <a:r>
              <a:rPr lang="de-DE" sz="1600" dirty="0" smtClean="0"/>
              <a:t>    </a:t>
            </a:r>
            <a:r>
              <a:rPr lang="de-DE" sz="1600" dirty="0" err="1" smtClean="0"/>
              <a:t>experiment</a:t>
            </a:r>
            <a:r>
              <a:rPr lang="de-DE" sz="1600" dirty="0" smtClean="0"/>
              <a:t>: </a:t>
            </a:r>
            <a:r>
              <a:rPr lang="en-US" sz="1600" dirty="0"/>
              <a:t>−112.6 and −124.0 </a:t>
            </a:r>
            <a:r>
              <a:rPr lang="en-US" sz="1600" dirty="0" smtClean="0"/>
              <a:t>ppm</a:t>
            </a:r>
          </a:p>
          <a:p>
            <a:pPr marL="0" indent="0">
              <a:buNone/>
            </a:pPr>
            <a:r>
              <a:rPr lang="de-DE" sz="1600" dirty="0" smtClean="0"/>
              <a:t>     gas </a:t>
            </a:r>
            <a:r>
              <a:rPr lang="de-DE" sz="1600" dirty="0" err="1" smtClean="0"/>
              <a:t>phase</a:t>
            </a:r>
            <a:r>
              <a:rPr lang="de-DE" sz="1600" dirty="0" smtClean="0"/>
              <a:t> </a:t>
            </a:r>
            <a:r>
              <a:rPr lang="de-DE" sz="1600" dirty="0" err="1" smtClean="0"/>
              <a:t>calculation</a:t>
            </a:r>
            <a:r>
              <a:rPr lang="de-DE" sz="1600" dirty="0" smtClean="0"/>
              <a:t> (</a:t>
            </a:r>
            <a:r>
              <a:rPr lang="en-US" sz="1600" dirty="0" smtClean="0"/>
              <a:t>TPSS/def2-TZVP</a:t>
            </a:r>
            <a:r>
              <a:rPr lang="de-DE" sz="1600" dirty="0" smtClean="0"/>
              <a:t>): </a:t>
            </a:r>
            <a:r>
              <a:rPr lang="en-US" sz="1600" dirty="0" smtClean="0"/>
              <a:t>−126.1 and −141.6 ppm</a:t>
            </a:r>
          </a:p>
          <a:p>
            <a:pPr marL="0" indent="0">
              <a:buNone/>
            </a:pPr>
            <a:r>
              <a:rPr lang="de-DE" sz="1600" dirty="0" smtClean="0"/>
              <a:t>     COSMO </a:t>
            </a:r>
            <a:r>
              <a:rPr lang="de-DE" sz="1600" dirty="0" err="1" smtClean="0"/>
              <a:t>calculation</a:t>
            </a:r>
            <a:r>
              <a:rPr lang="de-DE" sz="1600" dirty="0" smtClean="0"/>
              <a:t> (</a:t>
            </a:r>
            <a:r>
              <a:rPr lang="en-US" sz="1600" dirty="0"/>
              <a:t>TPSS/def2-TZVP</a:t>
            </a:r>
            <a:r>
              <a:rPr lang="de-DE" sz="1600" dirty="0" smtClean="0"/>
              <a:t>): </a:t>
            </a:r>
            <a:r>
              <a:rPr lang="en-US" sz="1600" dirty="0"/>
              <a:t>−132.4 and −148.1 </a:t>
            </a:r>
            <a:r>
              <a:rPr lang="en-US" sz="1600" dirty="0" smtClean="0"/>
              <a:t>ppm        </a:t>
            </a:r>
            <a:r>
              <a:rPr lang="en-US" sz="1600" dirty="0" smtClean="0">
                <a:solidFill>
                  <a:srgbClr val="FF0000"/>
                </a:solidFill>
              </a:rPr>
              <a:t>COSMO fails!</a:t>
            </a:r>
          </a:p>
          <a:p>
            <a:pPr marL="0" indent="0">
              <a:buNone/>
            </a:pPr>
            <a:endParaRPr lang="de-DE" sz="16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de-DE" sz="1600" dirty="0" smtClean="0"/>
              <a:t>New </a:t>
            </a:r>
            <a:r>
              <a:rPr lang="de-DE" sz="1600" dirty="0" err="1" smtClean="0"/>
              <a:t>ansatz</a:t>
            </a:r>
            <a:r>
              <a:rPr lang="de-DE" sz="1600" dirty="0" smtClean="0"/>
              <a:t>: QM/MM </a:t>
            </a:r>
            <a:r>
              <a:rPr lang="de-DE" sz="1600" dirty="0" err="1" smtClean="0"/>
              <a:t>simulation</a:t>
            </a:r>
            <a:r>
              <a:rPr lang="de-DE" sz="1600" dirty="0" smtClean="0"/>
              <a:t>         </a:t>
            </a:r>
            <a:r>
              <a:rPr lang="de-DE" sz="1600" dirty="0" err="1" smtClean="0"/>
              <a:t>more</a:t>
            </a:r>
            <a:r>
              <a:rPr lang="de-DE" sz="1600" dirty="0" smtClean="0"/>
              <a:t> different </a:t>
            </a:r>
            <a:r>
              <a:rPr lang="de-DE" sz="1600" dirty="0" err="1" smtClean="0"/>
              <a:t>structures</a:t>
            </a:r>
            <a:r>
              <a:rPr lang="de-DE" sz="1600" dirty="0" smtClean="0"/>
              <a:t> </a:t>
            </a:r>
            <a:r>
              <a:rPr lang="de-DE" sz="1600" dirty="0" err="1" smtClean="0"/>
              <a:t>taken</a:t>
            </a:r>
            <a:r>
              <a:rPr lang="de-DE" sz="1600" dirty="0" smtClean="0"/>
              <a:t> </a:t>
            </a:r>
            <a:r>
              <a:rPr lang="de-DE" sz="1600" dirty="0" err="1" smtClean="0"/>
              <a:t>from</a:t>
            </a:r>
            <a:r>
              <a:rPr lang="de-DE" sz="1600" dirty="0" smtClean="0"/>
              <a:t> </a:t>
            </a:r>
            <a:r>
              <a:rPr lang="de-DE" sz="1600" dirty="0" err="1" smtClean="0"/>
              <a:t>snapshots</a:t>
            </a:r>
            <a:endParaRPr lang="en-US" sz="1600" dirty="0" smtClean="0"/>
          </a:p>
          <a:p>
            <a:pPr marL="0" indent="0">
              <a:buNone/>
            </a:pPr>
            <a:r>
              <a:rPr lang="de-DE" dirty="0" smtClean="0"/>
              <a:t/>
            </a:r>
            <a:br>
              <a:rPr lang="de-DE" dirty="0" smtClean="0"/>
            </a:br>
            <a:r>
              <a:rPr lang="de-DE" sz="700" dirty="0" smtClean="0"/>
              <a:t> 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109" name="Grafik 10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310559"/>
            <a:ext cx="3117248" cy="2062657"/>
          </a:xfrm>
          <a:prstGeom prst="rect">
            <a:avLst/>
          </a:prstGeom>
        </p:spPr>
      </p:pic>
      <p:sp>
        <p:nvSpPr>
          <p:cNvPr id="110" name="Textfeld 109"/>
          <p:cNvSpPr txBox="1"/>
          <p:nvPr/>
        </p:nvSpPr>
        <p:spPr>
          <a:xfrm>
            <a:off x="1891929" y="5939988"/>
            <a:ext cx="5453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/>
              <a:t>σ</a:t>
            </a:r>
            <a:r>
              <a:rPr lang="de-DE" dirty="0"/>
              <a:t>(O</a:t>
            </a:r>
            <a:r>
              <a:rPr lang="de-DE" dirty="0" smtClean="0"/>
              <a:t>),</a:t>
            </a:r>
            <a:r>
              <a:rPr lang="el-GR" dirty="0"/>
              <a:t> σ</a:t>
            </a:r>
            <a:r>
              <a:rPr lang="de-DE" dirty="0" smtClean="0"/>
              <a:t>(C) </a:t>
            </a:r>
            <a:r>
              <a:rPr lang="de-DE" dirty="0"/>
              <a:t>: </a:t>
            </a:r>
            <a:r>
              <a:rPr lang="en-US" dirty="0" smtClean="0"/>
              <a:t>average over 100 snapshots </a:t>
            </a:r>
            <a:r>
              <a:rPr lang="de-DE" dirty="0" smtClean="0"/>
              <a:t>(</a:t>
            </a:r>
            <a:r>
              <a:rPr lang="de-DE" dirty="0"/>
              <a:t>414 H</a:t>
            </a:r>
            <a:r>
              <a:rPr lang="de-DE" baseline="-25000" dirty="0"/>
              <a:t>2</a:t>
            </a:r>
            <a:r>
              <a:rPr lang="de-DE" dirty="0"/>
              <a:t>O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111" name="AutoShape 3"/>
          <p:cNvSpPr>
            <a:spLocks noChangeAspect="1" noChangeArrowheads="1" noTextEdit="1"/>
          </p:cNvSpPr>
          <p:nvPr/>
        </p:nvSpPr>
        <p:spPr bwMode="auto">
          <a:xfrm>
            <a:off x="235836" y="2924944"/>
            <a:ext cx="4012966" cy="3075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12" name="Line 5"/>
          <p:cNvSpPr>
            <a:spLocks noChangeShapeType="1"/>
          </p:cNvSpPr>
          <p:nvPr/>
        </p:nvSpPr>
        <p:spPr bwMode="auto">
          <a:xfrm flipV="1">
            <a:off x="2068298" y="5457411"/>
            <a:ext cx="0" cy="30705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13" name="Line 6"/>
          <p:cNvSpPr>
            <a:spLocks noChangeShapeType="1"/>
          </p:cNvSpPr>
          <p:nvPr/>
        </p:nvSpPr>
        <p:spPr bwMode="auto">
          <a:xfrm flipV="1">
            <a:off x="2068298" y="5382652"/>
            <a:ext cx="0" cy="30705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14" name="Line 7"/>
          <p:cNvSpPr>
            <a:spLocks noChangeShapeType="1"/>
          </p:cNvSpPr>
          <p:nvPr/>
        </p:nvSpPr>
        <p:spPr bwMode="auto">
          <a:xfrm flipV="1">
            <a:off x="2068298" y="5307893"/>
            <a:ext cx="0" cy="30705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15" name="Line 8"/>
          <p:cNvSpPr>
            <a:spLocks noChangeShapeType="1"/>
          </p:cNvSpPr>
          <p:nvPr/>
        </p:nvSpPr>
        <p:spPr bwMode="auto">
          <a:xfrm flipV="1">
            <a:off x="2068298" y="5231799"/>
            <a:ext cx="0" cy="3204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16" name="Line 9"/>
          <p:cNvSpPr>
            <a:spLocks noChangeShapeType="1"/>
          </p:cNvSpPr>
          <p:nvPr/>
        </p:nvSpPr>
        <p:spPr bwMode="auto">
          <a:xfrm flipV="1">
            <a:off x="2068298" y="5157039"/>
            <a:ext cx="0" cy="3204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17" name="Line 10"/>
          <p:cNvSpPr>
            <a:spLocks noChangeShapeType="1"/>
          </p:cNvSpPr>
          <p:nvPr/>
        </p:nvSpPr>
        <p:spPr bwMode="auto">
          <a:xfrm flipV="1">
            <a:off x="2068298" y="5082280"/>
            <a:ext cx="0" cy="3204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18" name="Line 11"/>
          <p:cNvSpPr>
            <a:spLocks noChangeShapeType="1"/>
          </p:cNvSpPr>
          <p:nvPr/>
        </p:nvSpPr>
        <p:spPr bwMode="auto">
          <a:xfrm flipV="1">
            <a:off x="2068298" y="5007521"/>
            <a:ext cx="0" cy="30705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19" name="Line 12"/>
          <p:cNvSpPr>
            <a:spLocks noChangeShapeType="1"/>
          </p:cNvSpPr>
          <p:nvPr/>
        </p:nvSpPr>
        <p:spPr bwMode="auto">
          <a:xfrm flipV="1">
            <a:off x="2068298" y="4932762"/>
            <a:ext cx="0" cy="30705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20" name="Line 13"/>
          <p:cNvSpPr>
            <a:spLocks noChangeShapeType="1"/>
          </p:cNvSpPr>
          <p:nvPr/>
        </p:nvSpPr>
        <p:spPr bwMode="auto">
          <a:xfrm flipV="1">
            <a:off x="2068298" y="4858003"/>
            <a:ext cx="0" cy="30705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21" name="Line 14"/>
          <p:cNvSpPr>
            <a:spLocks noChangeShapeType="1"/>
          </p:cNvSpPr>
          <p:nvPr/>
        </p:nvSpPr>
        <p:spPr bwMode="auto">
          <a:xfrm flipV="1">
            <a:off x="2068298" y="4783243"/>
            <a:ext cx="0" cy="30705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22" name="Line 15"/>
          <p:cNvSpPr>
            <a:spLocks noChangeShapeType="1"/>
          </p:cNvSpPr>
          <p:nvPr/>
        </p:nvSpPr>
        <p:spPr bwMode="auto">
          <a:xfrm flipV="1">
            <a:off x="2068298" y="4707150"/>
            <a:ext cx="0" cy="3204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23" name="Line 16"/>
          <p:cNvSpPr>
            <a:spLocks noChangeShapeType="1"/>
          </p:cNvSpPr>
          <p:nvPr/>
        </p:nvSpPr>
        <p:spPr bwMode="auto">
          <a:xfrm flipV="1">
            <a:off x="2068298" y="4632391"/>
            <a:ext cx="0" cy="3204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24" name="Line 17"/>
          <p:cNvSpPr>
            <a:spLocks noChangeShapeType="1"/>
          </p:cNvSpPr>
          <p:nvPr/>
        </p:nvSpPr>
        <p:spPr bwMode="auto">
          <a:xfrm flipV="1">
            <a:off x="2068298" y="4557631"/>
            <a:ext cx="0" cy="3204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25" name="Line 18"/>
          <p:cNvSpPr>
            <a:spLocks noChangeShapeType="1"/>
          </p:cNvSpPr>
          <p:nvPr/>
        </p:nvSpPr>
        <p:spPr bwMode="auto">
          <a:xfrm flipV="1">
            <a:off x="2068298" y="4482872"/>
            <a:ext cx="0" cy="30705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26" name="Line 19"/>
          <p:cNvSpPr>
            <a:spLocks noChangeShapeType="1"/>
          </p:cNvSpPr>
          <p:nvPr/>
        </p:nvSpPr>
        <p:spPr bwMode="auto">
          <a:xfrm flipV="1">
            <a:off x="2068298" y="4408113"/>
            <a:ext cx="0" cy="30705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27" name="Line 20"/>
          <p:cNvSpPr>
            <a:spLocks noChangeShapeType="1"/>
          </p:cNvSpPr>
          <p:nvPr/>
        </p:nvSpPr>
        <p:spPr bwMode="auto">
          <a:xfrm flipV="1">
            <a:off x="2068298" y="4333354"/>
            <a:ext cx="0" cy="30705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28" name="Line 21"/>
          <p:cNvSpPr>
            <a:spLocks noChangeShapeType="1"/>
          </p:cNvSpPr>
          <p:nvPr/>
        </p:nvSpPr>
        <p:spPr bwMode="auto">
          <a:xfrm flipV="1">
            <a:off x="2068298" y="4258595"/>
            <a:ext cx="0" cy="30705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29" name="Line 22"/>
          <p:cNvSpPr>
            <a:spLocks noChangeShapeType="1"/>
          </p:cNvSpPr>
          <p:nvPr/>
        </p:nvSpPr>
        <p:spPr bwMode="auto">
          <a:xfrm flipV="1">
            <a:off x="2068298" y="4182500"/>
            <a:ext cx="0" cy="3204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30" name="Line 23"/>
          <p:cNvSpPr>
            <a:spLocks noChangeShapeType="1"/>
          </p:cNvSpPr>
          <p:nvPr/>
        </p:nvSpPr>
        <p:spPr bwMode="auto">
          <a:xfrm flipV="1">
            <a:off x="2068298" y="4107741"/>
            <a:ext cx="0" cy="3204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31" name="Line 24"/>
          <p:cNvSpPr>
            <a:spLocks noChangeShapeType="1"/>
          </p:cNvSpPr>
          <p:nvPr/>
        </p:nvSpPr>
        <p:spPr bwMode="auto">
          <a:xfrm flipV="1">
            <a:off x="2068298" y="4032982"/>
            <a:ext cx="0" cy="30705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32" name="Line 25"/>
          <p:cNvSpPr>
            <a:spLocks noChangeShapeType="1"/>
          </p:cNvSpPr>
          <p:nvPr/>
        </p:nvSpPr>
        <p:spPr bwMode="auto">
          <a:xfrm flipV="1">
            <a:off x="2068298" y="3958223"/>
            <a:ext cx="0" cy="30705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33" name="Line 26"/>
          <p:cNvSpPr>
            <a:spLocks noChangeShapeType="1"/>
          </p:cNvSpPr>
          <p:nvPr/>
        </p:nvSpPr>
        <p:spPr bwMode="auto">
          <a:xfrm flipV="1">
            <a:off x="2068298" y="3883463"/>
            <a:ext cx="0" cy="30705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34" name="Line 27"/>
          <p:cNvSpPr>
            <a:spLocks noChangeShapeType="1"/>
          </p:cNvSpPr>
          <p:nvPr/>
        </p:nvSpPr>
        <p:spPr bwMode="auto">
          <a:xfrm flipV="1">
            <a:off x="2068298" y="3808704"/>
            <a:ext cx="0" cy="30705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35" name="Line 28"/>
          <p:cNvSpPr>
            <a:spLocks noChangeShapeType="1"/>
          </p:cNvSpPr>
          <p:nvPr/>
        </p:nvSpPr>
        <p:spPr bwMode="auto">
          <a:xfrm flipV="1">
            <a:off x="2068298" y="3732610"/>
            <a:ext cx="0" cy="3204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36" name="Line 29"/>
          <p:cNvSpPr>
            <a:spLocks noChangeShapeType="1"/>
          </p:cNvSpPr>
          <p:nvPr/>
        </p:nvSpPr>
        <p:spPr bwMode="auto">
          <a:xfrm flipV="1">
            <a:off x="2068298" y="3657851"/>
            <a:ext cx="0" cy="3204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37" name="Line 30"/>
          <p:cNvSpPr>
            <a:spLocks noChangeShapeType="1"/>
          </p:cNvSpPr>
          <p:nvPr/>
        </p:nvSpPr>
        <p:spPr bwMode="auto">
          <a:xfrm flipV="1">
            <a:off x="2068298" y="3583092"/>
            <a:ext cx="0" cy="3204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38" name="Line 31"/>
          <p:cNvSpPr>
            <a:spLocks noChangeShapeType="1"/>
          </p:cNvSpPr>
          <p:nvPr/>
        </p:nvSpPr>
        <p:spPr bwMode="auto">
          <a:xfrm flipV="1">
            <a:off x="2068298" y="3508333"/>
            <a:ext cx="0" cy="30705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39" name="Line 32"/>
          <p:cNvSpPr>
            <a:spLocks noChangeShapeType="1"/>
          </p:cNvSpPr>
          <p:nvPr/>
        </p:nvSpPr>
        <p:spPr bwMode="auto">
          <a:xfrm flipV="1">
            <a:off x="2068298" y="3433574"/>
            <a:ext cx="0" cy="30705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40" name="Line 33"/>
          <p:cNvSpPr>
            <a:spLocks noChangeShapeType="1"/>
          </p:cNvSpPr>
          <p:nvPr/>
        </p:nvSpPr>
        <p:spPr bwMode="auto">
          <a:xfrm flipV="1">
            <a:off x="2068298" y="3358815"/>
            <a:ext cx="0" cy="30705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41" name="Line 34"/>
          <p:cNvSpPr>
            <a:spLocks noChangeShapeType="1"/>
          </p:cNvSpPr>
          <p:nvPr/>
        </p:nvSpPr>
        <p:spPr bwMode="auto">
          <a:xfrm flipV="1">
            <a:off x="2068298" y="3284055"/>
            <a:ext cx="0" cy="30705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42" name="Line 35"/>
          <p:cNvSpPr>
            <a:spLocks noChangeShapeType="1"/>
          </p:cNvSpPr>
          <p:nvPr/>
        </p:nvSpPr>
        <p:spPr bwMode="auto">
          <a:xfrm>
            <a:off x="1184538" y="5488116"/>
            <a:ext cx="2739390" cy="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43" name="Line 36"/>
          <p:cNvSpPr>
            <a:spLocks noChangeShapeType="1"/>
          </p:cNvSpPr>
          <p:nvPr/>
        </p:nvSpPr>
        <p:spPr bwMode="auto">
          <a:xfrm>
            <a:off x="1434179" y="5488116"/>
            <a:ext cx="0" cy="2136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44" name="Line 37"/>
          <p:cNvSpPr>
            <a:spLocks noChangeShapeType="1"/>
          </p:cNvSpPr>
          <p:nvPr/>
        </p:nvSpPr>
        <p:spPr bwMode="auto">
          <a:xfrm>
            <a:off x="1932129" y="5488116"/>
            <a:ext cx="0" cy="2136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45" name="Line 38"/>
          <p:cNvSpPr>
            <a:spLocks noChangeShapeType="1"/>
          </p:cNvSpPr>
          <p:nvPr/>
        </p:nvSpPr>
        <p:spPr bwMode="auto">
          <a:xfrm>
            <a:off x="2430079" y="5488116"/>
            <a:ext cx="0" cy="2136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46" name="Line 39"/>
          <p:cNvSpPr>
            <a:spLocks noChangeShapeType="1"/>
          </p:cNvSpPr>
          <p:nvPr/>
        </p:nvSpPr>
        <p:spPr bwMode="auto">
          <a:xfrm>
            <a:off x="2928028" y="5488116"/>
            <a:ext cx="0" cy="2136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47" name="Line 40"/>
          <p:cNvSpPr>
            <a:spLocks noChangeShapeType="1"/>
          </p:cNvSpPr>
          <p:nvPr/>
        </p:nvSpPr>
        <p:spPr bwMode="auto">
          <a:xfrm>
            <a:off x="3425978" y="5488116"/>
            <a:ext cx="0" cy="2136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48" name="Line 41"/>
          <p:cNvSpPr>
            <a:spLocks noChangeShapeType="1"/>
          </p:cNvSpPr>
          <p:nvPr/>
        </p:nvSpPr>
        <p:spPr bwMode="auto">
          <a:xfrm>
            <a:off x="3923928" y="5488116"/>
            <a:ext cx="0" cy="2136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49" name="Line 42"/>
          <p:cNvSpPr>
            <a:spLocks noChangeShapeType="1"/>
          </p:cNvSpPr>
          <p:nvPr/>
        </p:nvSpPr>
        <p:spPr bwMode="auto">
          <a:xfrm>
            <a:off x="1184538" y="5488116"/>
            <a:ext cx="0" cy="4272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50" name="Line 43"/>
          <p:cNvSpPr>
            <a:spLocks noChangeShapeType="1"/>
          </p:cNvSpPr>
          <p:nvPr/>
        </p:nvSpPr>
        <p:spPr bwMode="auto">
          <a:xfrm>
            <a:off x="1682487" y="5488116"/>
            <a:ext cx="0" cy="4272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51" name="Line 44"/>
          <p:cNvSpPr>
            <a:spLocks noChangeShapeType="1"/>
          </p:cNvSpPr>
          <p:nvPr/>
        </p:nvSpPr>
        <p:spPr bwMode="auto">
          <a:xfrm>
            <a:off x="2180437" y="5488116"/>
            <a:ext cx="0" cy="4272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52" name="Line 45"/>
          <p:cNvSpPr>
            <a:spLocks noChangeShapeType="1"/>
          </p:cNvSpPr>
          <p:nvPr/>
        </p:nvSpPr>
        <p:spPr bwMode="auto">
          <a:xfrm>
            <a:off x="2678386" y="5488116"/>
            <a:ext cx="0" cy="4272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53" name="Line 46"/>
          <p:cNvSpPr>
            <a:spLocks noChangeShapeType="1"/>
          </p:cNvSpPr>
          <p:nvPr/>
        </p:nvSpPr>
        <p:spPr bwMode="auto">
          <a:xfrm>
            <a:off x="3176336" y="5488116"/>
            <a:ext cx="0" cy="4272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54" name="Line 47"/>
          <p:cNvSpPr>
            <a:spLocks noChangeShapeType="1"/>
          </p:cNvSpPr>
          <p:nvPr/>
        </p:nvSpPr>
        <p:spPr bwMode="auto">
          <a:xfrm>
            <a:off x="3674285" y="5488116"/>
            <a:ext cx="0" cy="4272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55" name="Line 48"/>
          <p:cNvSpPr>
            <a:spLocks noChangeShapeType="1"/>
          </p:cNvSpPr>
          <p:nvPr/>
        </p:nvSpPr>
        <p:spPr bwMode="auto">
          <a:xfrm flipV="1">
            <a:off x="1184538" y="3281385"/>
            <a:ext cx="0" cy="2206731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56" name="Line 49"/>
          <p:cNvSpPr>
            <a:spLocks noChangeShapeType="1"/>
          </p:cNvSpPr>
          <p:nvPr/>
        </p:nvSpPr>
        <p:spPr bwMode="auto">
          <a:xfrm flipH="1">
            <a:off x="1143153" y="5330587"/>
            <a:ext cx="41385" cy="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57" name="Line 50"/>
          <p:cNvSpPr>
            <a:spLocks noChangeShapeType="1"/>
          </p:cNvSpPr>
          <p:nvPr/>
        </p:nvSpPr>
        <p:spPr bwMode="auto">
          <a:xfrm flipH="1">
            <a:off x="1143153" y="5015531"/>
            <a:ext cx="41385" cy="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58" name="Line 51"/>
          <p:cNvSpPr>
            <a:spLocks noChangeShapeType="1"/>
          </p:cNvSpPr>
          <p:nvPr/>
        </p:nvSpPr>
        <p:spPr bwMode="auto">
          <a:xfrm flipH="1">
            <a:off x="1143153" y="4700474"/>
            <a:ext cx="41385" cy="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59" name="Line 52"/>
          <p:cNvSpPr>
            <a:spLocks noChangeShapeType="1"/>
          </p:cNvSpPr>
          <p:nvPr/>
        </p:nvSpPr>
        <p:spPr bwMode="auto">
          <a:xfrm flipH="1">
            <a:off x="1143153" y="4385418"/>
            <a:ext cx="41385" cy="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60" name="Line 53"/>
          <p:cNvSpPr>
            <a:spLocks noChangeShapeType="1"/>
          </p:cNvSpPr>
          <p:nvPr/>
        </p:nvSpPr>
        <p:spPr bwMode="auto">
          <a:xfrm flipH="1">
            <a:off x="1143153" y="4069027"/>
            <a:ext cx="41385" cy="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61" name="Line 54"/>
          <p:cNvSpPr>
            <a:spLocks noChangeShapeType="1"/>
          </p:cNvSpPr>
          <p:nvPr/>
        </p:nvSpPr>
        <p:spPr bwMode="auto">
          <a:xfrm flipH="1">
            <a:off x="1143153" y="3753970"/>
            <a:ext cx="41385" cy="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62" name="Line 55"/>
          <p:cNvSpPr>
            <a:spLocks noChangeShapeType="1"/>
          </p:cNvSpPr>
          <p:nvPr/>
        </p:nvSpPr>
        <p:spPr bwMode="auto">
          <a:xfrm flipH="1">
            <a:off x="1143153" y="3438914"/>
            <a:ext cx="41385" cy="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63" name="Rectangle 56"/>
          <p:cNvSpPr>
            <a:spLocks noChangeArrowheads="1"/>
          </p:cNvSpPr>
          <p:nvPr/>
        </p:nvSpPr>
        <p:spPr bwMode="auto">
          <a:xfrm>
            <a:off x="1132473" y="5550860"/>
            <a:ext cx="149518" cy="129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40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4" name="Rectangle 57"/>
          <p:cNvSpPr>
            <a:spLocks noChangeArrowheads="1"/>
          </p:cNvSpPr>
          <p:nvPr/>
        </p:nvSpPr>
        <p:spPr bwMode="auto">
          <a:xfrm>
            <a:off x="1630423" y="5550860"/>
            <a:ext cx="149518" cy="129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60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5" name="Rectangle 58"/>
          <p:cNvSpPr>
            <a:spLocks noChangeArrowheads="1"/>
          </p:cNvSpPr>
          <p:nvPr/>
        </p:nvSpPr>
        <p:spPr bwMode="auto">
          <a:xfrm>
            <a:off x="2128372" y="5550860"/>
            <a:ext cx="149518" cy="129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80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6" name="Rectangle 59"/>
          <p:cNvSpPr>
            <a:spLocks noChangeArrowheads="1"/>
          </p:cNvSpPr>
          <p:nvPr/>
        </p:nvSpPr>
        <p:spPr bwMode="auto">
          <a:xfrm>
            <a:off x="2599622" y="5550860"/>
            <a:ext cx="202918" cy="129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100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7" name="Rectangle 60"/>
          <p:cNvSpPr>
            <a:spLocks noChangeArrowheads="1"/>
          </p:cNvSpPr>
          <p:nvPr/>
        </p:nvSpPr>
        <p:spPr bwMode="auto">
          <a:xfrm>
            <a:off x="3097571" y="5550860"/>
            <a:ext cx="202918" cy="129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120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8" name="Rectangle 61"/>
          <p:cNvSpPr>
            <a:spLocks noChangeArrowheads="1"/>
          </p:cNvSpPr>
          <p:nvPr/>
        </p:nvSpPr>
        <p:spPr bwMode="auto">
          <a:xfrm>
            <a:off x="3595521" y="5550860"/>
            <a:ext cx="202918" cy="129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140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9" name="Rectangle 62"/>
          <p:cNvSpPr>
            <a:spLocks noChangeArrowheads="1"/>
          </p:cNvSpPr>
          <p:nvPr/>
        </p:nvSpPr>
        <p:spPr bwMode="auto">
          <a:xfrm>
            <a:off x="3080217" y="5309228"/>
            <a:ext cx="45390" cy="44055"/>
          </a:xfrm>
          <a:prstGeom prst="rect">
            <a:avLst/>
          </a:prstGeom>
          <a:solidFill>
            <a:srgbClr val="000000"/>
          </a:solidFill>
          <a:ln w="4763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0" name="Rectangle 63"/>
          <p:cNvSpPr>
            <a:spLocks noChangeArrowheads="1"/>
          </p:cNvSpPr>
          <p:nvPr/>
        </p:nvSpPr>
        <p:spPr bwMode="auto">
          <a:xfrm>
            <a:off x="3104247" y="4992837"/>
            <a:ext cx="45390" cy="44055"/>
          </a:xfrm>
          <a:prstGeom prst="rect">
            <a:avLst/>
          </a:prstGeom>
          <a:solidFill>
            <a:srgbClr val="000000"/>
          </a:solidFill>
          <a:ln w="4763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1" name="Rectangle 64"/>
          <p:cNvSpPr>
            <a:spLocks noChangeArrowheads="1"/>
          </p:cNvSpPr>
          <p:nvPr/>
        </p:nvSpPr>
        <p:spPr bwMode="auto">
          <a:xfrm>
            <a:off x="2755815" y="4677780"/>
            <a:ext cx="45390" cy="45389"/>
          </a:xfrm>
          <a:prstGeom prst="rect">
            <a:avLst/>
          </a:prstGeom>
          <a:solidFill>
            <a:srgbClr val="000000"/>
          </a:solidFill>
          <a:ln w="4763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2" name="Rectangle 65"/>
          <p:cNvSpPr>
            <a:spLocks noChangeArrowheads="1"/>
          </p:cNvSpPr>
          <p:nvPr/>
        </p:nvSpPr>
        <p:spPr bwMode="auto">
          <a:xfrm>
            <a:off x="2781180" y="4362724"/>
            <a:ext cx="45390" cy="45389"/>
          </a:xfrm>
          <a:prstGeom prst="rect">
            <a:avLst/>
          </a:prstGeom>
          <a:solidFill>
            <a:srgbClr val="000000"/>
          </a:solidFill>
          <a:ln w="4763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3" name="Rectangle 66"/>
          <p:cNvSpPr>
            <a:spLocks noChangeArrowheads="1"/>
          </p:cNvSpPr>
          <p:nvPr/>
        </p:nvSpPr>
        <p:spPr bwMode="auto">
          <a:xfrm>
            <a:off x="1735886" y="4046332"/>
            <a:ext cx="44055" cy="45389"/>
          </a:xfrm>
          <a:prstGeom prst="rect">
            <a:avLst/>
          </a:prstGeom>
          <a:solidFill>
            <a:srgbClr val="000000"/>
          </a:solidFill>
          <a:ln w="4763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4" name="Rectangle 67"/>
          <p:cNvSpPr>
            <a:spLocks noChangeArrowheads="1"/>
          </p:cNvSpPr>
          <p:nvPr/>
        </p:nvSpPr>
        <p:spPr bwMode="auto">
          <a:xfrm>
            <a:off x="1759916" y="3732610"/>
            <a:ext cx="45390" cy="44055"/>
          </a:xfrm>
          <a:prstGeom prst="rect">
            <a:avLst/>
          </a:prstGeom>
          <a:solidFill>
            <a:srgbClr val="000000"/>
          </a:solidFill>
          <a:ln w="4763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5" name="Rectangle 68"/>
          <p:cNvSpPr>
            <a:spLocks noChangeArrowheads="1"/>
          </p:cNvSpPr>
          <p:nvPr/>
        </p:nvSpPr>
        <p:spPr bwMode="auto">
          <a:xfrm>
            <a:off x="1535638" y="3416219"/>
            <a:ext cx="45390" cy="44055"/>
          </a:xfrm>
          <a:prstGeom prst="rect">
            <a:avLst/>
          </a:prstGeom>
          <a:solidFill>
            <a:srgbClr val="000000"/>
          </a:solidFill>
          <a:ln w="4763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6" name="Line 69"/>
          <p:cNvSpPr>
            <a:spLocks noChangeShapeType="1"/>
          </p:cNvSpPr>
          <p:nvPr/>
        </p:nvSpPr>
        <p:spPr bwMode="auto">
          <a:xfrm flipH="1">
            <a:off x="3125606" y="5330587"/>
            <a:ext cx="599409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7" name="Line 70"/>
          <p:cNvSpPr>
            <a:spLocks noChangeShapeType="1"/>
          </p:cNvSpPr>
          <p:nvPr/>
        </p:nvSpPr>
        <p:spPr bwMode="auto">
          <a:xfrm flipV="1">
            <a:off x="3725014" y="5309228"/>
            <a:ext cx="0" cy="4272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8" name="Line 71"/>
          <p:cNvSpPr>
            <a:spLocks noChangeShapeType="1"/>
          </p:cNvSpPr>
          <p:nvPr/>
        </p:nvSpPr>
        <p:spPr bwMode="auto">
          <a:xfrm>
            <a:off x="2480808" y="5330587"/>
            <a:ext cx="599409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9" name="Line 72"/>
          <p:cNvSpPr>
            <a:spLocks noChangeShapeType="1"/>
          </p:cNvSpPr>
          <p:nvPr/>
        </p:nvSpPr>
        <p:spPr bwMode="auto">
          <a:xfrm flipV="1">
            <a:off x="2480808" y="5309228"/>
            <a:ext cx="0" cy="4272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80" name="Line 73"/>
          <p:cNvSpPr>
            <a:spLocks noChangeShapeType="1"/>
          </p:cNvSpPr>
          <p:nvPr/>
        </p:nvSpPr>
        <p:spPr bwMode="auto">
          <a:xfrm flipH="1">
            <a:off x="3149636" y="5015531"/>
            <a:ext cx="524650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81" name="Line 74"/>
          <p:cNvSpPr>
            <a:spLocks noChangeShapeType="1"/>
          </p:cNvSpPr>
          <p:nvPr/>
        </p:nvSpPr>
        <p:spPr bwMode="auto">
          <a:xfrm flipV="1">
            <a:off x="3674285" y="4994171"/>
            <a:ext cx="0" cy="4272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82" name="Line 75"/>
          <p:cNvSpPr>
            <a:spLocks noChangeShapeType="1"/>
          </p:cNvSpPr>
          <p:nvPr/>
        </p:nvSpPr>
        <p:spPr bwMode="auto">
          <a:xfrm>
            <a:off x="2579597" y="5015531"/>
            <a:ext cx="524650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83" name="Line 76"/>
          <p:cNvSpPr>
            <a:spLocks noChangeShapeType="1"/>
          </p:cNvSpPr>
          <p:nvPr/>
        </p:nvSpPr>
        <p:spPr bwMode="auto">
          <a:xfrm flipV="1">
            <a:off x="2579597" y="4994171"/>
            <a:ext cx="0" cy="4272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84" name="Line 77"/>
          <p:cNvSpPr>
            <a:spLocks noChangeShapeType="1"/>
          </p:cNvSpPr>
          <p:nvPr/>
        </p:nvSpPr>
        <p:spPr bwMode="auto">
          <a:xfrm flipH="1">
            <a:off x="2801204" y="4700474"/>
            <a:ext cx="400496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85" name="Line 78"/>
          <p:cNvSpPr>
            <a:spLocks noChangeShapeType="1"/>
          </p:cNvSpPr>
          <p:nvPr/>
        </p:nvSpPr>
        <p:spPr bwMode="auto">
          <a:xfrm flipV="1">
            <a:off x="3201700" y="4679115"/>
            <a:ext cx="0" cy="4272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86" name="Line 79"/>
          <p:cNvSpPr>
            <a:spLocks noChangeShapeType="1"/>
          </p:cNvSpPr>
          <p:nvPr/>
        </p:nvSpPr>
        <p:spPr bwMode="auto">
          <a:xfrm>
            <a:off x="2355319" y="4700474"/>
            <a:ext cx="400496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87" name="Line 80"/>
          <p:cNvSpPr>
            <a:spLocks noChangeShapeType="1"/>
          </p:cNvSpPr>
          <p:nvPr/>
        </p:nvSpPr>
        <p:spPr bwMode="auto">
          <a:xfrm flipV="1">
            <a:off x="2355319" y="4679115"/>
            <a:ext cx="0" cy="4272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88" name="Line 81"/>
          <p:cNvSpPr>
            <a:spLocks noChangeShapeType="1"/>
          </p:cNvSpPr>
          <p:nvPr/>
        </p:nvSpPr>
        <p:spPr bwMode="auto">
          <a:xfrm flipH="1">
            <a:off x="2826570" y="4385418"/>
            <a:ext cx="449890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89" name="Line 82"/>
          <p:cNvSpPr>
            <a:spLocks noChangeShapeType="1"/>
          </p:cNvSpPr>
          <p:nvPr/>
        </p:nvSpPr>
        <p:spPr bwMode="auto">
          <a:xfrm flipV="1">
            <a:off x="3276459" y="4364058"/>
            <a:ext cx="0" cy="4272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90" name="Line 83"/>
          <p:cNvSpPr>
            <a:spLocks noChangeShapeType="1"/>
          </p:cNvSpPr>
          <p:nvPr/>
        </p:nvSpPr>
        <p:spPr bwMode="auto">
          <a:xfrm>
            <a:off x="2331290" y="4385418"/>
            <a:ext cx="449890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91" name="Line 84"/>
          <p:cNvSpPr>
            <a:spLocks noChangeShapeType="1"/>
          </p:cNvSpPr>
          <p:nvPr/>
        </p:nvSpPr>
        <p:spPr bwMode="auto">
          <a:xfrm flipV="1">
            <a:off x="2331290" y="4364058"/>
            <a:ext cx="0" cy="4272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92" name="Line 85"/>
          <p:cNvSpPr>
            <a:spLocks noChangeShapeType="1"/>
          </p:cNvSpPr>
          <p:nvPr/>
        </p:nvSpPr>
        <p:spPr bwMode="auto">
          <a:xfrm flipH="1">
            <a:off x="1779941" y="4069027"/>
            <a:ext cx="351102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93" name="Line 86"/>
          <p:cNvSpPr>
            <a:spLocks noChangeShapeType="1"/>
          </p:cNvSpPr>
          <p:nvPr/>
        </p:nvSpPr>
        <p:spPr bwMode="auto">
          <a:xfrm flipV="1">
            <a:off x="2131042" y="4047667"/>
            <a:ext cx="0" cy="4272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94" name="Line 87"/>
          <p:cNvSpPr>
            <a:spLocks noChangeShapeType="1"/>
          </p:cNvSpPr>
          <p:nvPr/>
        </p:nvSpPr>
        <p:spPr bwMode="auto">
          <a:xfrm>
            <a:off x="1384785" y="4069027"/>
            <a:ext cx="351102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95" name="Line 88"/>
          <p:cNvSpPr>
            <a:spLocks noChangeShapeType="1"/>
          </p:cNvSpPr>
          <p:nvPr/>
        </p:nvSpPr>
        <p:spPr bwMode="auto">
          <a:xfrm flipV="1">
            <a:off x="1384785" y="4047667"/>
            <a:ext cx="0" cy="4272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96" name="Line 89"/>
          <p:cNvSpPr>
            <a:spLocks noChangeShapeType="1"/>
          </p:cNvSpPr>
          <p:nvPr/>
        </p:nvSpPr>
        <p:spPr bwMode="auto">
          <a:xfrm flipH="1">
            <a:off x="1805305" y="3753970"/>
            <a:ext cx="351102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97" name="Line 90"/>
          <p:cNvSpPr>
            <a:spLocks noChangeShapeType="1"/>
          </p:cNvSpPr>
          <p:nvPr/>
        </p:nvSpPr>
        <p:spPr bwMode="auto">
          <a:xfrm flipV="1">
            <a:off x="2156407" y="3732610"/>
            <a:ext cx="0" cy="4272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98" name="Line 91"/>
          <p:cNvSpPr>
            <a:spLocks noChangeShapeType="1"/>
          </p:cNvSpPr>
          <p:nvPr/>
        </p:nvSpPr>
        <p:spPr bwMode="auto">
          <a:xfrm>
            <a:off x="1410150" y="3753970"/>
            <a:ext cx="349766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99" name="Line 92"/>
          <p:cNvSpPr>
            <a:spLocks noChangeShapeType="1"/>
          </p:cNvSpPr>
          <p:nvPr/>
        </p:nvSpPr>
        <p:spPr bwMode="auto">
          <a:xfrm flipV="1">
            <a:off x="1410150" y="3732610"/>
            <a:ext cx="0" cy="4272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00" name="Rectangle 93"/>
          <p:cNvSpPr>
            <a:spLocks noChangeArrowheads="1"/>
          </p:cNvSpPr>
          <p:nvPr/>
        </p:nvSpPr>
        <p:spPr bwMode="auto">
          <a:xfrm>
            <a:off x="2119027" y="3298740"/>
            <a:ext cx="194115" cy="116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Exp.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1" name="Rectangle 94"/>
          <p:cNvSpPr>
            <a:spLocks noChangeArrowheads="1"/>
          </p:cNvSpPr>
          <p:nvPr/>
        </p:nvSpPr>
        <p:spPr bwMode="auto">
          <a:xfrm>
            <a:off x="1929929" y="5705719"/>
            <a:ext cx="138838" cy="170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ymbol" panose="05050102010706020507" pitchFamily="18" charset="2"/>
              </a:rPr>
              <a:t>s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2" name="Rectangle 95"/>
          <p:cNvSpPr>
            <a:spLocks noChangeArrowheads="1"/>
          </p:cNvSpPr>
          <p:nvPr/>
        </p:nvSpPr>
        <p:spPr bwMode="auto">
          <a:xfrm>
            <a:off x="2005066" y="5717733"/>
            <a:ext cx="89444" cy="154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3" name="Rectangle 96"/>
          <p:cNvSpPr>
            <a:spLocks noChangeArrowheads="1"/>
          </p:cNvSpPr>
          <p:nvPr/>
        </p:nvSpPr>
        <p:spPr bwMode="auto">
          <a:xfrm>
            <a:off x="2042445" y="5717733"/>
            <a:ext cx="142844" cy="154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O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4" name="Rectangle 97"/>
          <p:cNvSpPr>
            <a:spLocks noChangeArrowheads="1"/>
          </p:cNvSpPr>
          <p:nvPr/>
        </p:nvSpPr>
        <p:spPr bwMode="auto">
          <a:xfrm>
            <a:off x="2143254" y="5717733"/>
            <a:ext cx="12815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)-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5" name="Rectangle 98"/>
          <p:cNvSpPr>
            <a:spLocks noChangeArrowheads="1"/>
          </p:cNvSpPr>
          <p:nvPr/>
        </p:nvSpPr>
        <p:spPr bwMode="auto">
          <a:xfrm>
            <a:off x="2234822" y="5705719"/>
            <a:ext cx="138838" cy="170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ymbol" panose="05050102010706020507" pitchFamily="18" charset="2"/>
              </a:rPr>
              <a:t>s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" name="Rectangle 99"/>
          <p:cNvSpPr>
            <a:spLocks noChangeArrowheads="1"/>
          </p:cNvSpPr>
          <p:nvPr/>
        </p:nvSpPr>
        <p:spPr bwMode="auto">
          <a:xfrm>
            <a:off x="2308323" y="5717733"/>
            <a:ext cx="89444" cy="154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7" name="Rectangle 100"/>
          <p:cNvSpPr>
            <a:spLocks noChangeArrowheads="1"/>
          </p:cNvSpPr>
          <p:nvPr/>
        </p:nvSpPr>
        <p:spPr bwMode="auto">
          <a:xfrm>
            <a:off x="2345703" y="5717733"/>
            <a:ext cx="142844" cy="154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O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8" name="Rectangle 101"/>
          <p:cNvSpPr>
            <a:spLocks noChangeArrowheads="1"/>
          </p:cNvSpPr>
          <p:nvPr/>
        </p:nvSpPr>
        <p:spPr bwMode="auto">
          <a:xfrm>
            <a:off x="2433812" y="5717733"/>
            <a:ext cx="89444" cy="154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9" name="Rectangle 102"/>
          <p:cNvSpPr>
            <a:spLocks noChangeArrowheads="1"/>
          </p:cNvSpPr>
          <p:nvPr/>
        </p:nvSpPr>
        <p:spPr bwMode="auto">
          <a:xfrm>
            <a:off x="2471191" y="5795162"/>
            <a:ext cx="300609" cy="77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600" dirty="0">
                <a:solidFill>
                  <a:srgbClr val="000000"/>
                </a:solidFill>
              </a:rPr>
              <a:t>g</a:t>
            </a:r>
            <a:r>
              <a:rPr kumimoji="0" lang="de-DE" altLang="de-DE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 phase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0" name="Rectangle 103"/>
          <p:cNvSpPr>
            <a:spLocks noChangeArrowheads="1"/>
          </p:cNvSpPr>
          <p:nvPr/>
        </p:nvSpPr>
        <p:spPr bwMode="auto">
          <a:xfrm>
            <a:off x="2805210" y="5717733"/>
            <a:ext cx="376466" cy="154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/ ppm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1" name="Rectangle 104"/>
          <p:cNvSpPr>
            <a:spLocks noChangeArrowheads="1"/>
          </p:cNvSpPr>
          <p:nvPr/>
        </p:nvSpPr>
        <p:spPr bwMode="auto">
          <a:xfrm>
            <a:off x="561572" y="4952787"/>
            <a:ext cx="245637" cy="129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32 H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2" name="Rectangle 105"/>
          <p:cNvSpPr>
            <a:spLocks noChangeArrowheads="1"/>
          </p:cNvSpPr>
          <p:nvPr/>
        </p:nvSpPr>
        <p:spPr bwMode="auto">
          <a:xfrm>
            <a:off x="760486" y="5019536"/>
            <a:ext cx="64079" cy="86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3" name="Rectangle 106"/>
          <p:cNvSpPr>
            <a:spLocks noChangeArrowheads="1"/>
          </p:cNvSpPr>
          <p:nvPr/>
        </p:nvSpPr>
        <p:spPr bwMode="auto">
          <a:xfrm>
            <a:off x="791190" y="4952787"/>
            <a:ext cx="117479" cy="129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4" name="Rectangle 107"/>
          <p:cNvSpPr>
            <a:spLocks noChangeArrowheads="1"/>
          </p:cNvSpPr>
          <p:nvPr/>
        </p:nvSpPr>
        <p:spPr bwMode="auto">
          <a:xfrm>
            <a:off x="513513" y="3384179"/>
            <a:ext cx="404501" cy="129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COSMO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5" name="Rectangle 108"/>
          <p:cNvSpPr>
            <a:spLocks noChangeArrowheads="1"/>
          </p:cNvSpPr>
          <p:nvPr/>
        </p:nvSpPr>
        <p:spPr bwMode="auto">
          <a:xfrm>
            <a:off x="249186" y="3685336"/>
            <a:ext cx="593130" cy="116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900" dirty="0" smtClean="0">
                <a:solidFill>
                  <a:srgbClr val="000000"/>
                </a:solidFill>
              </a:rPr>
              <a:t>Point charges</a:t>
            </a:r>
            <a:endParaRPr kumimoji="0" lang="en-US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16" name="Rectangle 109"/>
          <p:cNvSpPr>
            <a:spLocks noChangeArrowheads="1"/>
          </p:cNvSpPr>
          <p:nvPr/>
        </p:nvSpPr>
        <p:spPr bwMode="auto">
          <a:xfrm>
            <a:off x="156593" y="3964244"/>
            <a:ext cx="749501" cy="23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Gaussian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smeared charges</a:t>
            </a:r>
            <a:endParaRPr kumimoji="0" lang="en-US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7" name="Rectangle 111"/>
          <p:cNvSpPr>
            <a:spLocks noChangeArrowheads="1"/>
          </p:cNvSpPr>
          <p:nvPr/>
        </p:nvSpPr>
        <p:spPr bwMode="auto">
          <a:xfrm>
            <a:off x="333290" y="4328014"/>
            <a:ext cx="245637" cy="129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16 H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8" name="Rectangle 112"/>
          <p:cNvSpPr>
            <a:spLocks noChangeArrowheads="1"/>
          </p:cNvSpPr>
          <p:nvPr/>
        </p:nvSpPr>
        <p:spPr bwMode="auto">
          <a:xfrm>
            <a:off x="532203" y="4394763"/>
            <a:ext cx="64079" cy="86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9" name="Rectangle 113"/>
          <p:cNvSpPr>
            <a:spLocks noChangeArrowheads="1"/>
          </p:cNvSpPr>
          <p:nvPr/>
        </p:nvSpPr>
        <p:spPr bwMode="auto">
          <a:xfrm>
            <a:off x="562908" y="4328014"/>
            <a:ext cx="320830" cy="116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 + PC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0" name="Rectangle 114"/>
          <p:cNvSpPr>
            <a:spLocks noChangeArrowheads="1"/>
          </p:cNvSpPr>
          <p:nvPr/>
        </p:nvSpPr>
        <p:spPr bwMode="auto">
          <a:xfrm>
            <a:off x="556233" y="4637730"/>
            <a:ext cx="245637" cy="129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16 H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1" name="Rectangle 115"/>
          <p:cNvSpPr>
            <a:spLocks noChangeArrowheads="1"/>
          </p:cNvSpPr>
          <p:nvPr/>
        </p:nvSpPr>
        <p:spPr bwMode="auto">
          <a:xfrm>
            <a:off x="755146" y="4704480"/>
            <a:ext cx="64079" cy="86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2" name="Rectangle 116"/>
          <p:cNvSpPr>
            <a:spLocks noChangeArrowheads="1"/>
          </p:cNvSpPr>
          <p:nvPr/>
        </p:nvSpPr>
        <p:spPr bwMode="auto">
          <a:xfrm>
            <a:off x="785850" y="4637730"/>
            <a:ext cx="117479" cy="129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3" name="Rectangle 117"/>
          <p:cNvSpPr>
            <a:spLocks noChangeArrowheads="1"/>
          </p:cNvSpPr>
          <p:nvPr/>
        </p:nvSpPr>
        <p:spPr bwMode="auto">
          <a:xfrm>
            <a:off x="561572" y="5271848"/>
            <a:ext cx="245637" cy="129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64 H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4" name="Rectangle 118"/>
          <p:cNvSpPr>
            <a:spLocks noChangeArrowheads="1"/>
          </p:cNvSpPr>
          <p:nvPr/>
        </p:nvSpPr>
        <p:spPr bwMode="auto">
          <a:xfrm>
            <a:off x="760486" y="5338597"/>
            <a:ext cx="64079" cy="86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5" name="Rectangle 119"/>
          <p:cNvSpPr>
            <a:spLocks noChangeArrowheads="1"/>
          </p:cNvSpPr>
          <p:nvPr/>
        </p:nvSpPr>
        <p:spPr bwMode="auto">
          <a:xfrm>
            <a:off x="791190" y="5271848"/>
            <a:ext cx="117479" cy="129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6" name="AutoShape 121"/>
          <p:cNvSpPr>
            <a:spLocks noChangeAspect="1" noChangeArrowheads="1" noTextEdit="1"/>
          </p:cNvSpPr>
          <p:nvPr/>
        </p:nvSpPr>
        <p:spPr bwMode="auto">
          <a:xfrm>
            <a:off x="4697413" y="2349500"/>
            <a:ext cx="4770437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27" name="Line 123"/>
          <p:cNvSpPr>
            <a:spLocks noChangeShapeType="1"/>
          </p:cNvSpPr>
          <p:nvPr/>
        </p:nvSpPr>
        <p:spPr bwMode="auto">
          <a:xfrm flipV="1">
            <a:off x="7047369" y="5458087"/>
            <a:ext cx="0" cy="30705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28" name="Line 124"/>
          <p:cNvSpPr>
            <a:spLocks noChangeShapeType="1"/>
          </p:cNvSpPr>
          <p:nvPr/>
        </p:nvSpPr>
        <p:spPr bwMode="auto">
          <a:xfrm flipV="1">
            <a:off x="7047369" y="5383328"/>
            <a:ext cx="0" cy="30705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29" name="Line 125"/>
          <p:cNvSpPr>
            <a:spLocks noChangeShapeType="1"/>
          </p:cNvSpPr>
          <p:nvPr/>
        </p:nvSpPr>
        <p:spPr bwMode="auto">
          <a:xfrm flipV="1">
            <a:off x="7047369" y="5308568"/>
            <a:ext cx="0" cy="30705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30" name="Line 126"/>
          <p:cNvSpPr>
            <a:spLocks noChangeShapeType="1"/>
          </p:cNvSpPr>
          <p:nvPr/>
        </p:nvSpPr>
        <p:spPr bwMode="auto">
          <a:xfrm flipV="1">
            <a:off x="7047369" y="5232474"/>
            <a:ext cx="0" cy="3204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31" name="Line 127"/>
          <p:cNvSpPr>
            <a:spLocks noChangeShapeType="1"/>
          </p:cNvSpPr>
          <p:nvPr/>
        </p:nvSpPr>
        <p:spPr bwMode="auto">
          <a:xfrm flipV="1">
            <a:off x="7047369" y="5157715"/>
            <a:ext cx="0" cy="3204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32" name="Line 128"/>
          <p:cNvSpPr>
            <a:spLocks noChangeShapeType="1"/>
          </p:cNvSpPr>
          <p:nvPr/>
        </p:nvSpPr>
        <p:spPr bwMode="auto">
          <a:xfrm flipV="1">
            <a:off x="7047369" y="5082955"/>
            <a:ext cx="0" cy="3204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33" name="Line 129"/>
          <p:cNvSpPr>
            <a:spLocks noChangeShapeType="1"/>
          </p:cNvSpPr>
          <p:nvPr/>
        </p:nvSpPr>
        <p:spPr bwMode="auto">
          <a:xfrm flipV="1">
            <a:off x="7047369" y="5008196"/>
            <a:ext cx="0" cy="30705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34" name="Line 130"/>
          <p:cNvSpPr>
            <a:spLocks noChangeShapeType="1"/>
          </p:cNvSpPr>
          <p:nvPr/>
        </p:nvSpPr>
        <p:spPr bwMode="auto">
          <a:xfrm flipV="1">
            <a:off x="7047369" y="4933437"/>
            <a:ext cx="0" cy="30705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35" name="Line 131"/>
          <p:cNvSpPr>
            <a:spLocks noChangeShapeType="1"/>
          </p:cNvSpPr>
          <p:nvPr/>
        </p:nvSpPr>
        <p:spPr bwMode="auto">
          <a:xfrm flipV="1">
            <a:off x="7047369" y="4858678"/>
            <a:ext cx="0" cy="30705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36" name="Line 132"/>
          <p:cNvSpPr>
            <a:spLocks noChangeShapeType="1"/>
          </p:cNvSpPr>
          <p:nvPr/>
        </p:nvSpPr>
        <p:spPr bwMode="auto">
          <a:xfrm flipV="1">
            <a:off x="7047369" y="4783919"/>
            <a:ext cx="0" cy="30705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37" name="Line 133"/>
          <p:cNvSpPr>
            <a:spLocks noChangeShapeType="1"/>
          </p:cNvSpPr>
          <p:nvPr/>
        </p:nvSpPr>
        <p:spPr bwMode="auto">
          <a:xfrm flipV="1">
            <a:off x="7047369" y="4707825"/>
            <a:ext cx="0" cy="3204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38" name="Line 134"/>
          <p:cNvSpPr>
            <a:spLocks noChangeShapeType="1"/>
          </p:cNvSpPr>
          <p:nvPr/>
        </p:nvSpPr>
        <p:spPr bwMode="auto">
          <a:xfrm flipV="1">
            <a:off x="7047369" y="4633066"/>
            <a:ext cx="0" cy="3204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39" name="Line 135"/>
          <p:cNvSpPr>
            <a:spLocks noChangeShapeType="1"/>
          </p:cNvSpPr>
          <p:nvPr/>
        </p:nvSpPr>
        <p:spPr bwMode="auto">
          <a:xfrm flipV="1">
            <a:off x="7047369" y="4558307"/>
            <a:ext cx="0" cy="3204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40" name="Line 136"/>
          <p:cNvSpPr>
            <a:spLocks noChangeShapeType="1"/>
          </p:cNvSpPr>
          <p:nvPr/>
        </p:nvSpPr>
        <p:spPr bwMode="auto">
          <a:xfrm flipV="1">
            <a:off x="7047369" y="4483548"/>
            <a:ext cx="0" cy="30705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41" name="Line 137"/>
          <p:cNvSpPr>
            <a:spLocks noChangeShapeType="1"/>
          </p:cNvSpPr>
          <p:nvPr/>
        </p:nvSpPr>
        <p:spPr bwMode="auto">
          <a:xfrm flipV="1">
            <a:off x="7047369" y="4408788"/>
            <a:ext cx="0" cy="30705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42" name="Line 138"/>
          <p:cNvSpPr>
            <a:spLocks noChangeShapeType="1"/>
          </p:cNvSpPr>
          <p:nvPr/>
        </p:nvSpPr>
        <p:spPr bwMode="auto">
          <a:xfrm flipV="1">
            <a:off x="7047369" y="4334029"/>
            <a:ext cx="0" cy="30705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43" name="Line 139"/>
          <p:cNvSpPr>
            <a:spLocks noChangeShapeType="1"/>
          </p:cNvSpPr>
          <p:nvPr/>
        </p:nvSpPr>
        <p:spPr bwMode="auto">
          <a:xfrm flipV="1">
            <a:off x="7047369" y="4259270"/>
            <a:ext cx="0" cy="30705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44" name="Line 140"/>
          <p:cNvSpPr>
            <a:spLocks noChangeShapeType="1"/>
          </p:cNvSpPr>
          <p:nvPr/>
        </p:nvSpPr>
        <p:spPr bwMode="auto">
          <a:xfrm flipV="1">
            <a:off x="7047369" y="4183176"/>
            <a:ext cx="0" cy="3204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45" name="Line 141"/>
          <p:cNvSpPr>
            <a:spLocks noChangeShapeType="1"/>
          </p:cNvSpPr>
          <p:nvPr/>
        </p:nvSpPr>
        <p:spPr bwMode="auto">
          <a:xfrm flipV="1">
            <a:off x="7047369" y="4108416"/>
            <a:ext cx="0" cy="3204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46" name="Line 142"/>
          <p:cNvSpPr>
            <a:spLocks noChangeShapeType="1"/>
          </p:cNvSpPr>
          <p:nvPr/>
        </p:nvSpPr>
        <p:spPr bwMode="auto">
          <a:xfrm flipV="1">
            <a:off x="7047369" y="4033657"/>
            <a:ext cx="0" cy="30705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47" name="Line 143"/>
          <p:cNvSpPr>
            <a:spLocks noChangeShapeType="1"/>
          </p:cNvSpPr>
          <p:nvPr/>
        </p:nvSpPr>
        <p:spPr bwMode="auto">
          <a:xfrm flipV="1">
            <a:off x="7047369" y="3958898"/>
            <a:ext cx="0" cy="30705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48" name="Line 144"/>
          <p:cNvSpPr>
            <a:spLocks noChangeShapeType="1"/>
          </p:cNvSpPr>
          <p:nvPr/>
        </p:nvSpPr>
        <p:spPr bwMode="auto">
          <a:xfrm flipV="1">
            <a:off x="7047369" y="3884139"/>
            <a:ext cx="0" cy="30705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49" name="Line 145"/>
          <p:cNvSpPr>
            <a:spLocks noChangeShapeType="1"/>
          </p:cNvSpPr>
          <p:nvPr/>
        </p:nvSpPr>
        <p:spPr bwMode="auto">
          <a:xfrm flipV="1">
            <a:off x="7047369" y="3809380"/>
            <a:ext cx="0" cy="30705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50" name="Line 146"/>
          <p:cNvSpPr>
            <a:spLocks noChangeShapeType="1"/>
          </p:cNvSpPr>
          <p:nvPr/>
        </p:nvSpPr>
        <p:spPr bwMode="auto">
          <a:xfrm flipV="1">
            <a:off x="7047369" y="3733286"/>
            <a:ext cx="0" cy="3204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51" name="Line 147"/>
          <p:cNvSpPr>
            <a:spLocks noChangeShapeType="1"/>
          </p:cNvSpPr>
          <p:nvPr/>
        </p:nvSpPr>
        <p:spPr bwMode="auto">
          <a:xfrm flipV="1">
            <a:off x="7047369" y="3658527"/>
            <a:ext cx="0" cy="3204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52" name="Line 148"/>
          <p:cNvSpPr>
            <a:spLocks noChangeShapeType="1"/>
          </p:cNvSpPr>
          <p:nvPr/>
        </p:nvSpPr>
        <p:spPr bwMode="auto">
          <a:xfrm flipV="1">
            <a:off x="7047369" y="3583768"/>
            <a:ext cx="0" cy="3204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53" name="Line 149"/>
          <p:cNvSpPr>
            <a:spLocks noChangeShapeType="1"/>
          </p:cNvSpPr>
          <p:nvPr/>
        </p:nvSpPr>
        <p:spPr bwMode="auto">
          <a:xfrm flipV="1">
            <a:off x="7047369" y="3509008"/>
            <a:ext cx="0" cy="30705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54" name="Line 150"/>
          <p:cNvSpPr>
            <a:spLocks noChangeShapeType="1"/>
          </p:cNvSpPr>
          <p:nvPr/>
        </p:nvSpPr>
        <p:spPr bwMode="auto">
          <a:xfrm flipV="1">
            <a:off x="7047369" y="3434249"/>
            <a:ext cx="0" cy="30705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55" name="Line 151"/>
          <p:cNvSpPr>
            <a:spLocks noChangeShapeType="1"/>
          </p:cNvSpPr>
          <p:nvPr/>
        </p:nvSpPr>
        <p:spPr bwMode="auto">
          <a:xfrm flipV="1">
            <a:off x="7047369" y="3359490"/>
            <a:ext cx="0" cy="30705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56" name="Line 152"/>
          <p:cNvSpPr>
            <a:spLocks noChangeShapeType="1"/>
          </p:cNvSpPr>
          <p:nvPr/>
        </p:nvSpPr>
        <p:spPr bwMode="auto">
          <a:xfrm flipV="1">
            <a:off x="7047369" y="3284731"/>
            <a:ext cx="0" cy="30705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57" name="Line 153"/>
          <p:cNvSpPr>
            <a:spLocks noChangeShapeType="1"/>
          </p:cNvSpPr>
          <p:nvPr/>
        </p:nvSpPr>
        <p:spPr bwMode="auto">
          <a:xfrm>
            <a:off x="6211668" y="5488791"/>
            <a:ext cx="2738053" cy="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58" name="Line 154"/>
          <p:cNvSpPr>
            <a:spLocks noChangeShapeType="1"/>
          </p:cNvSpPr>
          <p:nvPr/>
        </p:nvSpPr>
        <p:spPr bwMode="auto">
          <a:xfrm>
            <a:off x="6349172" y="5488791"/>
            <a:ext cx="0" cy="2136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59" name="Line 155"/>
          <p:cNvSpPr>
            <a:spLocks noChangeShapeType="1"/>
          </p:cNvSpPr>
          <p:nvPr/>
        </p:nvSpPr>
        <p:spPr bwMode="auto">
          <a:xfrm>
            <a:off x="6486675" y="5488791"/>
            <a:ext cx="0" cy="2136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60" name="Line 156"/>
          <p:cNvSpPr>
            <a:spLocks noChangeShapeType="1"/>
          </p:cNvSpPr>
          <p:nvPr/>
        </p:nvSpPr>
        <p:spPr bwMode="auto">
          <a:xfrm>
            <a:off x="6622844" y="5488791"/>
            <a:ext cx="0" cy="2136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61" name="Line 157"/>
          <p:cNvSpPr>
            <a:spLocks noChangeShapeType="1"/>
          </p:cNvSpPr>
          <p:nvPr/>
        </p:nvSpPr>
        <p:spPr bwMode="auto">
          <a:xfrm>
            <a:off x="6759012" y="5488791"/>
            <a:ext cx="0" cy="2136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62" name="Line 158"/>
          <p:cNvSpPr>
            <a:spLocks noChangeShapeType="1"/>
          </p:cNvSpPr>
          <p:nvPr/>
        </p:nvSpPr>
        <p:spPr bwMode="auto">
          <a:xfrm>
            <a:off x="7034019" y="5488791"/>
            <a:ext cx="0" cy="2136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63" name="Line 159"/>
          <p:cNvSpPr>
            <a:spLocks noChangeShapeType="1"/>
          </p:cNvSpPr>
          <p:nvPr/>
        </p:nvSpPr>
        <p:spPr bwMode="auto">
          <a:xfrm>
            <a:off x="7170187" y="5488791"/>
            <a:ext cx="0" cy="2136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64" name="Line 160"/>
          <p:cNvSpPr>
            <a:spLocks noChangeShapeType="1"/>
          </p:cNvSpPr>
          <p:nvPr/>
        </p:nvSpPr>
        <p:spPr bwMode="auto">
          <a:xfrm>
            <a:off x="7307691" y="5488791"/>
            <a:ext cx="0" cy="2136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65" name="Line 161"/>
          <p:cNvSpPr>
            <a:spLocks noChangeShapeType="1"/>
          </p:cNvSpPr>
          <p:nvPr/>
        </p:nvSpPr>
        <p:spPr bwMode="auto">
          <a:xfrm>
            <a:off x="7443860" y="5488791"/>
            <a:ext cx="0" cy="2136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66" name="Line 162"/>
          <p:cNvSpPr>
            <a:spLocks noChangeShapeType="1"/>
          </p:cNvSpPr>
          <p:nvPr/>
        </p:nvSpPr>
        <p:spPr bwMode="auto">
          <a:xfrm>
            <a:off x="7717531" y="5488791"/>
            <a:ext cx="0" cy="2136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67" name="Line 163"/>
          <p:cNvSpPr>
            <a:spLocks noChangeShapeType="1"/>
          </p:cNvSpPr>
          <p:nvPr/>
        </p:nvSpPr>
        <p:spPr bwMode="auto">
          <a:xfrm>
            <a:off x="7855035" y="5488791"/>
            <a:ext cx="0" cy="2136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68" name="Line 164"/>
          <p:cNvSpPr>
            <a:spLocks noChangeShapeType="1"/>
          </p:cNvSpPr>
          <p:nvPr/>
        </p:nvSpPr>
        <p:spPr bwMode="auto">
          <a:xfrm>
            <a:off x="7992538" y="5488791"/>
            <a:ext cx="0" cy="2136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69" name="Line 165"/>
          <p:cNvSpPr>
            <a:spLocks noChangeShapeType="1"/>
          </p:cNvSpPr>
          <p:nvPr/>
        </p:nvSpPr>
        <p:spPr bwMode="auto">
          <a:xfrm>
            <a:off x="8128706" y="5488791"/>
            <a:ext cx="0" cy="2136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70" name="Line 166"/>
          <p:cNvSpPr>
            <a:spLocks noChangeShapeType="1"/>
          </p:cNvSpPr>
          <p:nvPr/>
        </p:nvSpPr>
        <p:spPr bwMode="auto">
          <a:xfrm>
            <a:off x="8402379" y="5488791"/>
            <a:ext cx="0" cy="2136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71" name="Line 167"/>
          <p:cNvSpPr>
            <a:spLocks noChangeShapeType="1"/>
          </p:cNvSpPr>
          <p:nvPr/>
        </p:nvSpPr>
        <p:spPr bwMode="auto">
          <a:xfrm>
            <a:off x="8539882" y="5488791"/>
            <a:ext cx="0" cy="2136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72" name="Line 168"/>
          <p:cNvSpPr>
            <a:spLocks noChangeShapeType="1"/>
          </p:cNvSpPr>
          <p:nvPr/>
        </p:nvSpPr>
        <p:spPr bwMode="auto">
          <a:xfrm>
            <a:off x="8677386" y="5488791"/>
            <a:ext cx="0" cy="2136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73" name="Line 169"/>
          <p:cNvSpPr>
            <a:spLocks noChangeShapeType="1"/>
          </p:cNvSpPr>
          <p:nvPr/>
        </p:nvSpPr>
        <p:spPr bwMode="auto">
          <a:xfrm>
            <a:off x="8812219" y="5488791"/>
            <a:ext cx="0" cy="2136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74" name="Line 170"/>
          <p:cNvSpPr>
            <a:spLocks noChangeShapeType="1"/>
          </p:cNvSpPr>
          <p:nvPr/>
        </p:nvSpPr>
        <p:spPr bwMode="auto">
          <a:xfrm>
            <a:off x="6211668" y="5488791"/>
            <a:ext cx="0" cy="4272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75" name="Line 171"/>
          <p:cNvSpPr>
            <a:spLocks noChangeShapeType="1"/>
          </p:cNvSpPr>
          <p:nvPr/>
        </p:nvSpPr>
        <p:spPr bwMode="auto">
          <a:xfrm>
            <a:off x="6896516" y="5488791"/>
            <a:ext cx="0" cy="4272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76" name="Line 172"/>
          <p:cNvSpPr>
            <a:spLocks noChangeShapeType="1"/>
          </p:cNvSpPr>
          <p:nvPr/>
        </p:nvSpPr>
        <p:spPr bwMode="auto">
          <a:xfrm>
            <a:off x="7581363" y="5488791"/>
            <a:ext cx="0" cy="4272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77" name="Line 173"/>
          <p:cNvSpPr>
            <a:spLocks noChangeShapeType="1"/>
          </p:cNvSpPr>
          <p:nvPr/>
        </p:nvSpPr>
        <p:spPr bwMode="auto">
          <a:xfrm>
            <a:off x="8264875" y="5488791"/>
            <a:ext cx="0" cy="4272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78" name="Line 174"/>
          <p:cNvSpPr>
            <a:spLocks noChangeShapeType="1"/>
          </p:cNvSpPr>
          <p:nvPr/>
        </p:nvSpPr>
        <p:spPr bwMode="auto">
          <a:xfrm>
            <a:off x="8949722" y="5488791"/>
            <a:ext cx="0" cy="4272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79" name="Rectangle 175"/>
          <p:cNvSpPr>
            <a:spLocks noChangeArrowheads="1"/>
          </p:cNvSpPr>
          <p:nvPr/>
        </p:nvSpPr>
        <p:spPr bwMode="auto">
          <a:xfrm>
            <a:off x="6144919" y="5551536"/>
            <a:ext cx="181558" cy="129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-25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0" name="Rectangle 176"/>
          <p:cNvSpPr>
            <a:spLocks noChangeArrowheads="1"/>
          </p:cNvSpPr>
          <p:nvPr/>
        </p:nvSpPr>
        <p:spPr bwMode="auto">
          <a:xfrm>
            <a:off x="6829767" y="5551536"/>
            <a:ext cx="181558" cy="129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-20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1" name="Rectangle 177"/>
          <p:cNvSpPr>
            <a:spLocks noChangeArrowheads="1"/>
          </p:cNvSpPr>
          <p:nvPr/>
        </p:nvSpPr>
        <p:spPr bwMode="auto">
          <a:xfrm>
            <a:off x="7514613" y="5551536"/>
            <a:ext cx="181558" cy="129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-15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2" name="Rectangle 178"/>
          <p:cNvSpPr>
            <a:spLocks noChangeArrowheads="1"/>
          </p:cNvSpPr>
          <p:nvPr/>
        </p:nvSpPr>
        <p:spPr bwMode="auto">
          <a:xfrm>
            <a:off x="8198126" y="5551536"/>
            <a:ext cx="181558" cy="129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-10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3" name="Rectangle 179"/>
          <p:cNvSpPr>
            <a:spLocks noChangeArrowheads="1"/>
          </p:cNvSpPr>
          <p:nvPr/>
        </p:nvSpPr>
        <p:spPr bwMode="auto">
          <a:xfrm>
            <a:off x="8908337" y="5551536"/>
            <a:ext cx="128159" cy="129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-5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4" name="Rectangle 180"/>
          <p:cNvSpPr>
            <a:spLocks noChangeArrowheads="1"/>
          </p:cNvSpPr>
          <p:nvPr/>
        </p:nvSpPr>
        <p:spPr bwMode="auto">
          <a:xfrm>
            <a:off x="7215577" y="5309903"/>
            <a:ext cx="45389" cy="44055"/>
          </a:xfrm>
          <a:prstGeom prst="rect">
            <a:avLst/>
          </a:prstGeom>
          <a:solidFill>
            <a:srgbClr val="000000"/>
          </a:solidFill>
          <a:ln w="4763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85" name="Rectangle 181"/>
          <p:cNvSpPr>
            <a:spLocks noChangeArrowheads="1"/>
          </p:cNvSpPr>
          <p:nvPr/>
        </p:nvSpPr>
        <p:spPr bwMode="auto">
          <a:xfrm>
            <a:off x="7175527" y="4993512"/>
            <a:ext cx="44054" cy="44055"/>
          </a:xfrm>
          <a:prstGeom prst="rect">
            <a:avLst/>
          </a:prstGeom>
          <a:solidFill>
            <a:srgbClr val="000000"/>
          </a:solidFill>
          <a:ln w="4763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86" name="Rectangle 182"/>
          <p:cNvSpPr>
            <a:spLocks noChangeArrowheads="1"/>
          </p:cNvSpPr>
          <p:nvPr/>
        </p:nvSpPr>
        <p:spPr bwMode="auto">
          <a:xfrm>
            <a:off x="7545318" y="4678455"/>
            <a:ext cx="45389" cy="45389"/>
          </a:xfrm>
          <a:prstGeom prst="rect">
            <a:avLst/>
          </a:prstGeom>
          <a:solidFill>
            <a:srgbClr val="000000"/>
          </a:solidFill>
          <a:ln w="4763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87" name="Rectangle 183"/>
          <p:cNvSpPr>
            <a:spLocks noChangeArrowheads="1"/>
          </p:cNvSpPr>
          <p:nvPr/>
        </p:nvSpPr>
        <p:spPr bwMode="auto">
          <a:xfrm>
            <a:off x="7531969" y="4363399"/>
            <a:ext cx="44054" cy="45389"/>
          </a:xfrm>
          <a:prstGeom prst="rect">
            <a:avLst/>
          </a:prstGeom>
          <a:solidFill>
            <a:srgbClr val="000000"/>
          </a:solidFill>
          <a:ln w="4763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88" name="Rectangle 184"/>
          <p:cNvSpPr>
            <a:spLocks noChangeArrowheads="1"/>
          </p:cNvSpPr>
          <p:nvPr/>
        </p:nvSpPr>
        <p:spPr bwMode="auto">
          <a:xfrm>
            <a:off x="8338299" y="4047007"/>
            <a:ext cx="45389" cy="45389"/>
          </a:xfrm>
          <a:prstGeom prst="rect">
            <a:avLst/>
          </a:prstGeom>
          <a:solidFill>
            <a:srgbClr val="000000"/>
          </a:solidFill>
          <a:ln w="4763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89" name="Rectangle 185"/>
          <p:cNvSpPr>
            <a:spLocks noChangeArrowheads="1"/>
          </p:cNvSpPr>
          <p:nvPr/>
        </p:nvSpPr>
        <p:spPr bwMode="auto">
          <a:xfrm>
            <a:off x="8324950" y="3733286"/>
            <a:ext cx="45389" cy="44055"/>
          </a:xfrm>
          <a:prstGeom prst="rect">
            <a:avLst/>
          </a:prstGeom>
          <a:solidFill>
            <a:srgbClr val="000000"/>
          </a:solidFill>
          <a:ln w="4763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90" name="Rectangle 186"/>
          <p:cNvSpPr>
            <a:spLocks noChangeArrowheads="1"/>
          </p:cNvSpPr>
          <p:nvPr/>
        </p:nvSpPr>
        <p:spPr bwMode="auto">
          <a:xfrm>
            <a:off x="8434418" y="3416894"/>
            <a:ext cx="45389" cy="44055"/>
          </a:xfrm>
          <a:prstGeom prst="rect">
            <a:avLst/>
          </a:prstGeom>
          <a:solidFill>
            <a:srgbClr val="000000"/>
          </a:solidFill>
          <a:ln w="4763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91" name="Line 188"/>
          <p:cNvSpPr>
            <a:spLocks noChangeShapeType="1"/>
          </p:cNvSpPr>
          <p:nvPr/>
        </p:nvSpPr>
        <p:spPr bwMode="auto">
          <a:xfrm flipH="1">
            <a:off x="7260966" y="5331263"/>
            <a:ext cx="539334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92" name="Line 189"/>
          <p:cNvSpPr>
            <a:spLocks noChangeShapeType="1"/>
          </p:cNvSpPr>
          <p:nvPr/>
        </p:nvSpPr>
        <p:spPr bwMode="auto">
          <a:xfrm flipV="1">
            <a:off x="7800300" y="5309903"/>
            <a:ext cx="0" cy="4272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93" name="Line 190"/>
          <p:cNvSpPr>
            <a:spLocks noChangeShapeType="1"/>
          </p:cNvSpPr>
          <p:nvPr/>
        </p:nvSpPr>
        <p:spPr bwMode="auto">
          <a:xfrm>
            <a:off x="6677578" y="5331263"/>
            <a:ext cx="537998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94" name="Line 191"/>
          <p:cNvSpPr>
            <a:spLocks noChangeShapeType="1"/>
          </p:cNvSpPr>
          <p:nvPr/>
        </p:nvSpPr>
        <p:spPr bwMode="auto">
          <a:xfrm flipV="1">
            <a:off x="6677578" y="5309903"/>
            <a:ext cx="0" cy="4272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95" name="Line 192"/>
          <p:cNvSpPr>
            <a:spLocks noChangeShapeType="1"/>
          </p:cNvSpPr>
          <p:nvPr/>
        </p:nvSpPr>
        <p:spPr bwMode="auto">
          <a:xfrm flipH="1">
            <a:off x="7219582" y="5016206"/>
            <a:ext cx="429865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96" name="Line 193"/>
          <p:cNvSpPr>
            <a:spLocks noChangeShapeType="1"/>
          </p:cNvSpPr>
          <p:nvPr/>
        </p:nvSpPr>
        <p:spPr bwMode="auto">
          <a:xfrm flipV="1">
            <a:off x="7649447" y="4994846"/>
            <a:ext cx="0" cy="4272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97" name="Line 194"/>
          <p:cNvSpPr>
            <a:spLocks noChangeShapeType="1"/>
          </p:cNvSpPr>
          <p:nvPr/>
        </p:nvSpPr>
        <p:spPr bwMode="auto">
          <a:xfrm>
            <a:off x="6745662" y="5016206"/>
            <a:ext cx="429865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98" name="Line 195"/>
          <p:cNvSpPr>
            <a:spLocks noChangeShapeType="1"/>
          </p:cNvSpPr>
          <p:nvPr/>
        </p:nvSpPr>
        <p:spPr bwMode="auto">
          <a:xfrm flipV="1">
            <a:off x="6745662" y="4994846"/>
            <a:ext cx="0" cy="4272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99" name="Line 196"/>
          <p:cNvSpPr>
            <a:spLocks noChangeShapeType="1"/>
          </p:cNvSpPr>
          <p:nvPr/>
        </p:nvSpPr>
        <p:spPr bwMode="auto">
          <a:xfrm flipH="1">
            <a:off x="7590708" y="4701150"/>
            <a:ext cx="347096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00" name="Line 197"/>
          <p:cNvSpPr>
            <a:spLocks noChangeShapeType="1"/>
          </p:cNvSpPr>
          <p:nvPr/>
        </p:nvSpPr>
        <p:spPr bwMode="auto">
          <a:xfrm flipV="1">
            <a:off x="7937804" y="4679790"/>
            <a:ext cx="0" cy="4272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01" name="Line 198"/>
          <p:cNvSpPr>
            <a:spLocks noChangeShapeType="1"/>
          </p:cNvSpPr>
          <p:nvPr/>
        </p:nvSpPr>
        <p:spPr bwMode="auto">
          <a:xfrm>
            <a:off x="7196887" y="4701150"/>
            <a:ext cx="348431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02" name="Line 199"/>
          <p:cNvSpPr>
            <a:spLocks noChangeShapeType="1"/>
          </p:cNvSpPr>
          <p:nvPr/>
        </p:nvSpPr>
        <p:spPr bwMode="auto">
          <a:xfrm flipV="1">
            <a:off x="7196887" y="4679790"/>
            <a:ext cx="0" cy="4272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03" name="Line 200"/>
          <p:cNvSpPr>
            <a:spLocks noChangeShapeType="1"/>
          </p:cNvSpPr>
          <p:nvPr/>
        </p:nvSpPr>
        <p:spPr bwMode="auto">
          <a:xfrm flipH="1">
            <a:off x="7576023" y="4386093"/>
            <a:ext cx="375130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04" name="Line 201"/>
          <p:cNvSpPr>
            <a:spLocks noChangeShapeType="1"/>
          </p:cNvSpPr>
          <p:nvPr/>
        </p:nvSpPr>
        <p:spPr bwMode="auto">
          <a:xfrm flipV="1">
            <a:off x="7951154" y="4364733"/>
            <a:ext cx="0" cy="4272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05" name="Line 202"/>
          <p:cNvSpPr>
            <a:spLocks noChangeShapeType="1"/>
          </p:cNvSpPr>
          <p:nvPr/>
        </p:nvSpPr>
        <p:spPr bwMode="auto">
          <a:xfrm>
            <a:off x="7156837" y="4386093"/>
            <a:ext cx="375130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06" name="Line 203"/>
          <p:cNvSpPr>
            <a:spLocks noChangeShapeType="1"/>
          </p:cNvSpPr>
          <p:nvPr/>
        </p:nvSpPr>
        <p:spPr bwMode="auto">
          <a:xfrm flipV="1">
            <a:off x="7156837" y="4364733"/>
            <a:ext cx="0" cy="4272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07" name="Line 204"/>
          <p:cNvSpPr>
            <a:spLocks noChangeShapeType="1"/>
          </p:cNvSpPr>
          <p:nvPr/>
        </p:nvSpPr>
        <p:spPr bwMode="auto">
          <a:xfrm flipH="1">
            <a:off x="8383689" y="4069702"/>
            <a:ext cx="293697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08" name="Line 205"/>
          <p:cNvSpPr>
            <a:spLocks noChangeShapeType="1"/>
          </p:cNvSpPr>
          <p:nvPr/>
        </p:nvSpPr>
        <p:spPr bwMode="auto">
          <a:xfrm flipV="1">
            <a:off x="8677386" y="4048342"/>
            <a:ext cx="0" cy="4272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09" name="Line 206"/>
          <p:cNvSpPr>
            <a:spLocks noChangeShapeType="1"/>
          </p:cNvSpPr>
          <p:nvPr/>
        </p:nvSpPr>
        <p:spPr bwMode="auto">
          <a:xfrm>
            <a:off x="8047273" y="4069702"/>
            <a:ext cx="291027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10" name="Line 207"/>
          <p:cNvSpPr>
            <a:spLocks noChangeShapeType="1"/>
          </p:cNvSpPr>
          <p:nvPr/>
        </p:nvSpPr>
        <p:spPr bwMode="auto">
          <a:xfrm flipV="1">
            <a:off x="8047273" y="4048342"/>
            <a:ext cx="0" cy="4272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11" name="Line 208"/>
          <p:cNvSpPr>
            <a:spLocks noChangeShapeType="1"/>
          </p:cNvSpPr>
          <p:nvPr/>
        </p:nvSpPr>
        <p:spPr bwMode="auto">
          <a:xfrm flipH="1">
            <a:off x="8370339" y="3754646"/>
            <a:ext cx="292361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12" name="Line 209"/>
          <p:cNvSpPr>
            <a:spLocks noChangeShapeType="1"/>
          </p:cNvSpPr>
          <p:nvPr/>
        </p:nvSpPr>
        <p:spPr bwMode="auto">
          <a:xfrm flipV="1">
            <a:off x="8662700" y="3733286"/>
            <a:ext cx="0" cy="4272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13" name="Line 210"/>
          <p:cNvSpPr>
            <a:spLocks noChangeShapeType="1"/>
          </p:cNvSpPr>
          <p:nvPr/>
        </p:nvSpPr>
        <p:spPr bwMode="auto">
          <a:xfrm>
            <a:off x="8032587" y="3754646"/>
            <a:ext cx="292361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14" name="Line 211"/>
          <p:cNvSpPr>
            <a:spLocks noChangeShapeType="1"/>
          </p:cNvSpPr>
          <p:nvPr/>
        </p:nvSpPr>
        <p:spPr bwMode="auto">
          <a:xfrm flipV="1">
            <a:off x="8032587" y="3733286"/>
            <a:ext cx="0" cy="4272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15" name="Rectangle 212"/>
          <p:cNvSpPr>
            <a:spLocks noChangeArrowheads="1"/>
          </p:cNvSpPr>
          <p:nvPr/>
        </p:nvSpPr>
        <p:spPr bwMode="auto">
          <a:xfrm>
            <a:off x="6651808" y="5706394"/>
            <a:ext cx="138838" cy="170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ymbol" panose="05050102010706020507" pitchFamily="18" charset="2"/>
              </a:rPr>
              <a:t>s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6" name="Rectangle 213"/>
          <p:cNvSpPr>
            <a:spLocks noChangeArrowheads="1"/>
          </p:cNvSpPr>
          <p:nvPr/>
        </p:nvSpPr>
        <p:spPr bwMode="auto">
          <a:xfrm>
            <a:off x="6732918" y="5718408"/>
            <a:ext cx="89444" cy="154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7" name="Rectangle 214"/>
          <p:cNvSpPr>
            <a:spLocks noChangeArrowheads="1"/>
          </p:cNvSpPr>
          <p:nvPr/>
        </p:nvSpPr>
        <p:spPr bwMode="auto">
          <a:xfrm>
            <a:off x="6770298" y="5718408"/>
            <a:ext cx="136168" cy="154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C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8" name="Rectangle 215"/>
          <p:cNvSpPr>
            <a:spLocks noChangeArrowheads="1"/>
          </p:cNvSpPr>
          <p:nvPr/>
        </p:nvSpPr>
        <p:spPr bwMode="auto">
          <a:xfrm>
            <a:off x="6877357" y="5718408"/>
            <a:ext cx="288357" cy="154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=O)-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9" name="Rectangle 216"/>
          <p:cNvSpPr>
            <a:spLocks noChangeArrowheads="1"/>
          </p:cNvSpPr>
          <p:nvPr/>
        </p:nvSpPr>
        <p:spPr bwMode="auto">
          <a:xfrm>
            <a:off x="7186597" y="5706394"/>
            <a:ext cx="138838" cy="170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ymbol" panose="05050102010706020507" pitchFamily="18" charset="2"/>
              </a:rPr>
              <a:t>s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0" name="Rectangle 217"/>
          <p:cNvSpPr>
            <a:spLocks noChangeArrowheads="1"/>
          </p:cNvSpPr>
          <p:nvPr/>
        </p:nvSpPr>
        <p:spPr bwMode="auto">
          <a:xfrm>
            <a:off x="7263629" y="5718408"/>
            <a:ext cx="89444" cy="154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1" name="Rectangle 218"/>
          <p:cNvSpPr>
            <a:spLocks noChangeArrowheads="1"/>
          </p:cNvSpPr>
          <p:nvPr/>
        </p:nvSpPr>
        <p:spPr bwMode="auto">
          <a:xfrm>
            <a:off x="7301008" y="5718408"/>
            <a:ext cx="136168" cy="154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C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2" name="Rectangle 219"/>
          <p:cNvSpPr>
            <a:spLocks noChangeArrowheads="1"/>
          </p:cNvSpPr>
          <p:nvPr/>
        </p:nvSpPr>
        <p:spPr bwMode="auto">
          <a:xfrm>
            <a:off x="7406002" y="5718408"/>
            <a:ext cx="249642" cy="154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=O)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3" name="Rectangle 220"/>
          <p:cNvSpPr>
            <a:spLocks noChangeArrowheads="1"/>
          </p:cNvSpPr>
          <p:nvPr/>
        </p:nvSpPr>
        <p:spPr bwMode="auto">
          <a:xfrm>
            <a:off x="7646922" y="5795837"/>
            <a:ext cx="300609" cy="77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600" dirty="0">
                <a:solidFill>
                  <a:srgbClr val="000000"/>
                </a:solidFill>
              </a:rPr>
              <a:t>g</a:t>
            </a:r>
            <a:r>
              <a:rPr kumimoji="0" lang="de-DE" altLang="de-DE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 phase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4" name="Rectangle 221"/>
          <p:cNvSpPr>
            <a:spLocks noChangeArrowheads="1"/>
          </p:cNvSpPr>
          <p:nvPr/>
        </p:nvSpPr>
        <p:spPr bwMode="auto">
          <a:xfrm>
            <a:off x="7979188" y="5718408"/>
            <a:ext cx="376466" cy="154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/ ppm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5" name="Rectangle 222"/>
          <p:cNvSpPr>
            <a:spLocks noChangeArrowheads="1"/>
          </p:cNvSpPr>
          <p:nvPr/>
        </p:nvSpPr>
        <p:spPr bwMode="auto">
          <a:xfrm>
            <a:off x="7104773" y="3302085"/>
            <a:ext cx="194115" cy="116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Exp.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28" name="Gerade Verbindung mit Pfeil 327"/>
          <p:cNvCxnSpPr/>
          <p:nvPr/>
        </p:nvCxnSpPr>
        <p:spPr>
          <a:xfrm>
            <a:off x="6703267" y="2349500"/>
            <a:ext cx="292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Gerade Verbindung mit Pfeil 326"/>
          <p:cNvCxnSpPr/>
          <p:nvPr/>
        </p:nvCxnSpPr>
        <p:spPr>
          <a:xfrm>
            <a:off x="3463792" y="2924944"/>
            <a:ext cx="292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Textfeld 325"/>
          <p:cNvSpPr txBox="1"/>
          <p:nvPr/>
        </p:nvSpPr>
        <p:spPr>
          <a:xfrm>
            <a:off x="1259632" y="6399947"/>
            <a:ext cx="44644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Kevin Reiter - Q5-B: </a:t>
            </a:r>
            <a:r>
              <a:rPr lang="en-US" altLang="de-DE" sz="1000" dirty="0"/>
              <a:t>Further development of </a:t>
            </a:r>
            <a:r>
              <a:rPr lang="en-US" altLang="de-DE" sz="1000" dirty="0" smtClean="0"/>
              <a:t>TURBOMOLE´s NMR </a:t>
            </a:r>
            <a:r>
              <a:rPr lang="en-US" altLang="de-DE" sz="1000" dirty="0"/>
              <a:t>module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1694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Inhaltsplatzhalter 2"/>
          <p:cNvSpPr txBox="1">
            <a:spLocks/>
          </p:cNvSpPr>
          <p:nvPr/>
        </p:nvSpPr>
        <p:spPr bwMode="auto">
          <a:xfrm>
            <a:off x="467544" y="1179309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800" kern="0" dirty="0" smtClean="0">
                <a:solidFill>
                  <a:srgbClr val="FF0000"/>
                </a:solidFill>
              </a:rPr>
              <a:t>R</a:t>
            </a:r>
            <a:r>
              <a:rPr lang="en-US" sz="1800" kern="0" dirty="0" smtClean="0"/>
              <a:t>esolution of the </a:t>
            </a:r>
            <a:r>
              <a:rPr lang="en-US" sz="1800" kern="0" dirty="0" smtClean="0">
                <a:solidFill>
                  <a:srgbClr val="FF0000"/>
                </a:solidFill>
              </a:rPr>
              <a:t>I</a:t>
            </a:r>
            <a:r>
              <a:rPr lang="en-US" sz="1800" kern="0" dirty="0" smtClean="0"/>
              <a:t>dentity approximation (</a:t>
            </a:r>
            <a:r>
              <a:rPr lang="en-US" sz="1800" kern="0" dirty="0" smtClean="0">
                <a:solidFill>
                  <a:srgbClr val="FF0000"/>
                </a:solidFill>
              </a:rPr>
              <a:t>RI-J</a:t>
            </a:r>
            <a:r>
              <a:rPr lang="en-US" sz="1800" kern="0" dirty="0" smtClean="0"/>
              <a:t>)</a:t>
            </a:r>
            <a:br>
              <a:rPr lang="en-US" sz="1800" kern="0" dirty="0" smtClean="0"/>
            </a:br>
            <a:endParaRPr lang="en-US" sz="1800" kern="0" dirty="0" smtClean="0"/>
          </a:p>
          <a:p>
            <a:endParaRPr lang="de-DE" sz="1800" kern="0" dirty="0" smtClean="0"/>
          </a:p>
          <a:p>
            <a:pPr marL="0" indent="0">
              <a:buNone/>
            </a:pPr>
            <a:endParaRPr lang="de-DE" sz="1800" kern="0" dirty="0" smtClean="0"/>
          </a:p>
          <a:p>
            <a:pPr marL="0" indent="0">
              <a:buNone/>
            </a:pPr>
            <a:endParaRPr lang="de-DE" sz="1800" kern="0" dirty="0" smtClean="0"/>
          </a:p>
          <a:p>
            <a:pPr marL="0" indent="0">
              <a:buNone/>
            </a:pPr>
            <a:endParaRPr lang="de-DE" sz="1800" kern="0" dirty="0"/>
          </a:p>
          <a:p>
            <a:pPr marL="0" indent="0">
              <a:buNone/>
            </a:pPr>
            <a:endParaRPr lang="en-US" sz="1800" kern="0" dirty="0"/>
          </a:p>
          <a:p>
            <a:pPr marL="0" indent="0">
              <a:buNone/>
            </a:pPr>
            <a:r>
              <a:rPr lang="de-DE" kern="0" dirty="0"/>
              <a:t/>
            </a:r>
            <a:br>
              <a:rPr lang="de-DE" kern="0" dirty="0"/>
            </a:br>
            <a:r>
              <a:rPr lang="de-DE" kern="0" dirty="0"/>
              <a:t/>
            </a:r>
            <a:br>
              <a:rPr lang="de-DE" kern="0" dirty="0"/>
            </a:br>
            <a:r>
              <a:rPr lang="de-DE" kern="0" dirty="0" smtClean="0"/>
              <a:t/>
            </a:r>
            <a:br>
              <a:rPr lang="de-DE" kern="0" dirty="0" smtClean="0"/>
            </a:br>
            <a:r>
              <a:rPr lang="de-DE" kern="0" dirty="0" smtClean="0"/>
              <a:t/>
            </a:r>
            <a:br>
              <a:rPr lang="de-DE" kern="0" dirty="0" smtClean="0"/>
            </a:br>
            <a:r>
              <a:rPr lang="de-DE" kern="0" dirty="0" smtClean="0"/>
              <a:t> </a:t>
            </a:r>
            <a:endParaRPr lang="de-DE" kern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2656"/>
            <a:ext cx="8265445" cy="561975"/>
          </a:xfrm>
        </p:spPr>
        <p:txBody>
          <a:bodyPr/>
          <a:lstStyle/>
          <a:p>
            <a:r>
              <a:rPr lang="en-US" dirty="0" smtClean="0"/>
              <a:t>PB3: efficiency - (MA)RI-J approximation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025352"/>
            <a:ext cx="4211960" cy="4211960"/>
          </a:xfrm>
          <a:prstGeom prst="rect">
            <a:avLst/>
          </a:prstGeom>
        </p:spPr>
      </p:pic>
      <p:graphicFrame>
        <p:nvGraphicFramePr>
          <p:cNvPr id="13" name="Objek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2961353"/>
              </p:ext>
            </p:extLst>
          </p:nvPr>
        </p:nvGraphicFramePr>
        <p:xfrm>
          <a:off x="467544" y="1628800"/>
          <a:ext cx="4572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4" name="Equation" r:id="rId8" imgW="4572000" imgH="609480" progId="Equation.DSMT4">
                  <p:embed/>
                </p:oleObj>
              </mc:Choice>
              <mc:Fallback>
                <p:oleObj name="Equation" r:id="rId8" imgW="4572000" imgH="609480" progId="Equation.DSMT4">
                  <p:embed/>
                  <p:pic>
                    <p:nvPicPr>
                      <p:cNvPr id="21" name="Objekt 2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7544" y="1628800"/>
                        <a:ext cx="4572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feil nach unten 3"/>
          <p:cNvSpPr/>
          <p:nvPr/>
        </p:nvSpPr>
        <p:spPr>
          <a:xfrm>
            <a:off x="2424242" y="2344164"/>
            <a:ext cx="288032" cy="9361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feld 6"/>
          <p:cNvSpPr txBox="1"/>
          <p:nvPr/>
        </p:nvSpPr>
        <p:spPr>
          <a:xfrm>
            <a:off x="378284" y="3463840"/>
            <a:ext cx="42484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US" kern="0" dirty="0">
                <a:solidFill>
                  <a:srgbClr val="FF0000"/>
                </a:solidFill>
              </a:rPr>
              <a:t>M</a:t>
            </a:r>
            <a:r>
              <a:rPr lang="en-US" kern="0" dirty="0"/>
              <a:t>ultipole </a:t>
            </a:r>
            <a:r>
              <a:rPr lang="en-US" kern="0" dirty="0">
                <a:solidFill>
                  <a:srgbClr val="FF0000"/>
                </a:solidFill>
              </a:rPr>
              <a:t>A</a:t>
            </a:r>
            <a:r>
              <a:rPr lang="en-US" kern="0" dirty="0"/>
              <a:t>ccelerated </a:t>
            </a:r>
            <a:r>
              <a:rPr lang="en-US" kern="0" dirty="0" smtClean="0">
                <a:solidFill>
                  <a:srgbClr val="FF0000"/>
                </a:solidFill>
              </a:rPr>
              <a:t>R</a:t>
            </a:r>
            <a:r>
              <a:rPr lang="en-US" kern="0" dirty="0" smtClean="0"/>
              <a:t>esolution of </a:t>
            </a:r>
            <a:r>
              <a:rPr lang="en-US" kern="0" dirty="0"/>
              <a:t>the </a:t>
            </a:r>
            <a:r>
              <a:rPr lang="en-US" kern="0" dirty="0">
                <a:solidFill>
                  <a:srgbClr val="FF0000"/>
                </a:solidFill>
              </a:rPr>
              <a:t>I</a:t>
            </a:r>
            <a:r>
              <a:rPr lang="en-US" kern="0" dirty="0"/>
              <a:t>dentity approximation (</a:t>
            </a:r>
            <a:r>
              <a:rPr lang="en-US" kern="0" dirty="0">
                <a:solidFill>
                  <a:srgbClr val="FF0000"/>
                </a:solidFill>
              </a:rPr>
              <a:t>MARI-J</a:t>
            </a:r>
            <a:r>
              <a:rPr lang="en-US" kern="0" dirty="0"/>
              <a:t>):</a:t>
            </a:r>
          </a:p>
          <a:p>
            <a:pPr marL="0" indent="0" algn="just">
              <a:buNone/>
            </a:pPr>
            <a:r>
              <a:rPr lang="en-US" kern="0" dirty="0"/>
              <a:t>Multipole expansion of the </a:t>
            </a:r>
            <a:r>
              <a:rPr lang="en-US" kern="0" dirty="0" smtClean="0"/>
              <a:t>Coulomb-</a:t>
            </a:r>
            <a:r>
              <a:rPr lang="de-DE" kern="0" dirty="0" smtClean="0"/>
              <a:t>Interaction </a:t>
            </a:r>
            <a:r>
              <a:rPr lang="de-DE" kern="0" dirty="0"/>
              <a:t>in </a:t>
            </a:r>
            <a:r>
              <a:rPr lang="de-DE" kern="0" dirty="0" err="1"/>
              <a:t>the</a:t>
            </a:r>
            <a:r>
              <a:rPr lang="de-DE" kern="0" dirty="0"/>
              <a:t> </a:t>
            </a:r>
            <a:r>
              <a:rPr lang="de-DE" kern="0" dirty="0" err="1" smtClean="0"/>
              <a:t>far-field</a:t>
            </a:r>
            <a:r>
              <a:rPr lang="de-DE" kern="0" dirty="0" smtClean="0"/>
              <a:t> </a:t>
            </a:r>
            <a:r>
              <a:rPr lang="de-DE" kern="0" dirty="0" err="1"/>
              <a:t>region</a:t>
            </a:r>
            <a:endParaRPr lang="en-US" kern="0" dirty="0"/>
          </a:p>
          <a:p>
            <a:pPr algn="just"/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1259632" y="6399947"/>
            <a:ext cx="44644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Kevin Reiter - Q5-B: </a:t>
            </a:r>
            <a:r>
              <a:rPr lang="en-US" altLang="de-DE" sz="1000" dirty="0"/>
              <a:t>Further development of </a:t>
            </a:r>
            <a:r>
              <a:rPr lang="en-US" altLang="de-DE" sz="1000" dirty="0" smtClean="0"/>
              <a:t>TURBOMOLE´s NMR </a:t>
            </a:r>
            <a:r>
              <a:rPr lang="en-US" altLang="de-DE" sz="1000" dirty="0"/>
              <a:t>module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1288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616" y="3068960"/>
            <a:ext cx="2491712" cy="3182030"/>
          </a:xfrm>
          <a:prstGeom prst="rect">
            <a:avLst/>
          </a:prstGeom>
        </p:spPr>
      </p:pic>
      <p:sp>
        <p:nvSpPr>
          <p:cNvPr id="19" name="Inhaltsplatzhalter 2"/>
          <p:cNvSpPr txBox="1">
            <a:spLocks/>
          </p:cNvSpPr>
          <p:nvPr/>
        </p:nvSpPr>
        <p:spPr bwMode="auto">
          <a:xfrm>
            <a:off x="467544" y="1196752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1800" kern="0" dirty="0" smtClean="0"/>
              <a:t>Efficient integral </a:t>
            </a:r>
            <a:r>
              <a:rPr lang="en-US" sz="1800" kern="0" dirty="0"/>
              <a:t>screening for Hartree-</a:t>
            </a:r>
            <a:r>
              <a:rPr lang="en-US" sz="1800" kern="0" dirty="0" err="1"/>
              <a:t>Fock</a:t>
            </a:r>
            <a:r>
              <a:rPr lang="en-US" sz="1800" kern="0" dirty="0"/>
              <a:t> </a:t>
            </a:r>
            <a:r>
              <a:rPr lang="en-US" sz="1800" kern="0" dirty="0" smtClean="0"/>
              <a:t>exchange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kern="0" dirty="0"/>
              <a:t>linear-scaling DFT routines </a:t>
            </a:r>
            <a:r>
              <a:rPr lang="en-US" sz="1800" kern="0" dirty="0" smtClean="0"/>
              <a:t>(including </a:t>
            </a:r>
            <a:r>
              <a:rPr lang="en-US" sz="1800" kern="0" dirty="0"/>
              <a:t>meta-GGA-functionals</a:t>
            </a:r>
            <a:r>
              <a:rPr lang="en-US" sz="1800" kern="0" dirty="0" smtClean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kern="0" dirty="0"/>
              <a:t>moderate parallelization</a:t>
            </a:r>
            <a:endParaRPr lang="de-DE" sz="1800" kern="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de-DE" sz="1800" kern="0" dirty="0" smtClean="0"/>
          </a:p>
          <a:p>
            <a:pPr marL="0" indent="0">
              <a:buNone/>
            </a:pPr>
            <a:r>
              <a:rPr lang="de-DE" sz="1800" kern="0" dirty="0" smtClean="0"/>
              <a:t>            </a:t>
            </a:r>
            <a:r>
              <a:rPr lang="de-DE" sz="1800" kern="0" dirty="0" err="1" smtClean="0"/>
              <a:t>calculations</a:t>
            </a:r>
            <a:r>
              <a:rPr lang="de-DE" sz="1800" kern="0" dirty="0" smtClean="0"/>
              <a:t> </a:t>
            </a:r>
            <a:r>
              <a:rPr lang="de-DE" sz="1800" kern="0" dirty="0" err="1" smtClean="0"/>
              <a:t>of</a:t>
            </a:r>
            <a:r>
              <a:rPr lang="de-DE" sz="1800" kern="0" dirty="0" smtClean="0"/>
              <a:t> </a:t>
            </a:r>
            <a:r>
              <a:rPr lang="de-DE" sz="1800" kern="0" dirty="0" err="1" smtClean="0"/>
              <a:t>chemical</a:t>
            </a:r>
            <a:r>
              <a:rPr lang="de-DE" sz="1800" kern="0" dirty="0" smtClean="0"/>
              <a:t> shieldings </a:t>
            </a:r>
            <a:r>
              <a:rPr lang="de-DE" sz="1800" kern="0" dirty="0" err="1" smtClean="0"/>
              <a:t>for</a:t>
            </a:r>
            <a:r>
              <a:rPr lang="de-DE" sz="1800" kern="0" dirty="0" smtClean="0"/>
              <a:t> large </a:t>
            </a:r>
            <a:r>
              <a:rPr lang="de-DE" sz="1800" kern="0" dirty="0" err="1" smtClean="0"/>
              <a:t>systems</a:t>
            </a:r>
            <a:r>
              <a:rPr lang="de-DE" sz="1800" kern="0" dirty="0" smtClean="0"/>
              <a:t> </a:t>
            </a:r>
            <a:r>
              <a:rPr lang="de-DE" sz="1800" kern="0" dirty="0" err="1" smtClean="0"/>
              <a:t>feasible</a:t>
            </a:r>
            <a:r>
              <a:rPr lang="de-DE" sz="1800" kern="0" dirty="0" smtClean="0"/>
              <a:t> </a:t>
            </a:r>
            <a:r>
              <a:rPr lang="de-DE" sz="1800" kern="0" dirty="0" err="1" smtClean="0"/>
              <a:t>within</a:t>
            </a:r>
            <a:r>
              <a:rPr lang="de-DE" sz="1800" kern="0" dirty="0" smtClean="0"/>
              <a:t> 1(2) </a:t>
            </a:r>
            <a:br>
              <a:rPr lang="de-DE" sz="1800" kern="0" dirty="0" smtClean="0"/>
            </a:br>
            <a:r>
              <a:rPr lang="de-DE" sz="1800" kern="0" dirty="0" smtClean="0"/>
              <a:t>            </a:t>
            </a:r>
            <a:r>
              <a:rPr lang="de-DE" sz="1800" kern="0" dirty="0" err="1" smtClean="0"/>
              <a:t>days</a:t>
            </a:r>
            <a:r>
              <a:rPr lang="de-DE" sz="1800" kern="0" dirty="0" smtClean="0"/>
              <a:t> </a:t>
            </a:r>
            <a:r>
              <a:rPr lang="de-DE" sz="1800" kern="0" dirty="0" err="1" smtClean="0"/>
              <a:t>with</a:t>
            </a:r>
            <a:r>
              <a:rPr lang="de-DE" sz="1800" kern="0" dirty="0" smtClean="0"/>
              <a:t> meta-GGA(-hybrid) functionals</a:t>
            </a:r>
          </a:p>
          <a:p>
            <a:pPr marL="0" indent="0">
              <a:buNone/>
            </a:pPr>
            <a:endParaRPr lang="de-DE" sz="1800" kern="0" dirty="0"/>
          </a:p>
          <a:p>
            <a:pPr marL="0" indent="0">
              <a:buNone/>
            </a:pPr>
            <a:r>
              <a:rPr lang="de-DE" sz="1800" kern="0" dirty="0" err="1" smtClean="0"/>
              <a:t>Example</a:t>
            </a:r>
            <a:r>
              <a:rPr lang="de-DE" sz="1800" kern="0" dirty="0" smtClean="0"/>
              <a:t> 128 </a:t>
            </a:r>
            <a:r>
              <a:rPr lang="el-GR" sz="1800" kern="0" dirty="0" smtClean="0"/>
              <a:t>α</a:t>
            </a:r>
            <a:r>
              <a:rPr lang="de-DE" sz="1800" kern="0" dirty="0" smtClean="0"/>
              <a:t>-D-Glucose </a:t>
            </a:r>
            <a:r>
              <a:rPr lang="de-DE" sz="1800" kern="0" dirty="0" err="1" smtClean="0"/>
              <a:t>units</a:t>
            </a:r>
            <a:r>
              <a:rPr lang="de-DE" sz="1800" kern="0" dirty="0" smtClean="0"/>
              <a:t> </a:t>
            </a:r>
          </a:p>
          <a:p>
            <a:pPr marL="0" indent="0">
              <a:buNone/>
            </a:pPr>
            <a:r>
              <a:rPr lang="de-DE" sz="1800" kern="0" dirty="0" smtClean="0"/>
              <a:t>(</a:t>
            </a:r>
            <a:r>
              <a:rPr lang="en-US" sz="1800" dirty="0"/>
              <a:t>2691 atoms or 23 699 Cartesian basis functions</a:t>
            </a:r>
            <a:r>
              <a:rPr lang="de-DE" sz="1800" kern="0" dirty="0" smtClean="0"/>
              <a:t>)</a:t>
            </a:r>
          </a:p>
          <a:p>
            <a:pPr marL="0" indent="0">
              <a:buNone/>
            </a:pPr>
            <a:endParaRPr lang="de-DE" sz="1800" kern="0" dirty="0"/>
          </a:p>
          <a:p>
            <a:pPr marL="0" indent="0">
              <a:buNone/>
            </a:pPr>
            <a:r>
              <a:rPr lang="de-DE" sz="1800" kern="0" dirty="0" smtClean="0"/>
              <a:t>TPSS: </a:t>
            </a:r>
            <a:r>
              <a:rPr lang="en-US" sz="1800" dirty="0" smtClean="0"/>
              <a:t>18.10 h</a:t>
            </a:r>
          </a:p>
          <a:p>
            <a:pPr marL="0" indent="0">
              <a:buNone/>
            </a:pPr>
            <a:r>
              <a:rPr lang="de-DE" sz="1800" kern="0" dirty="0" err="1" smtClean="0"/>
              <a:t>TPSSh</a:t>
            </a:r>
            <a:r>
              <a:rPr lang="de-DE" sz="1800" kern="0" dirty="0" smtClean="0"/>
              <a:t>: </a:t>
            </a:r>
            <a:r>
              <a:rPr lang="en-US" sz="1800" dirty="0" smtClean="0"/>
              <a:t>42.99 h</a:t>
            </a:r>
            <a:endParaRPr lang="en-US" sz="1800" kern="0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sz="1800" kern="0" dirty="0" smtClean="0"/>
          </a:p>
          <a:p>
            <a:pPr marL="0" indent="0">
              <a:buNone/>
            </a:pPr>
            <a:endParaRPr lang="de-DE" kern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2656"/>
            <a:ext cx="8265445" cy="561975"/>
          </a:xfrm>
        </p:spPr>
        <p:txBody>
          <a:bodyPr/>
          <a:lstStyle/>
          <a:p>
            <a:r>
              <a:rPr lang="en-US" dirty="0" smtClean="0"/>
              <a:t>PB3: efficiency – further improvements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Pfeil nach rechts 4"/>
          <p:cNvSpPr/>
          <p:nvPr/>
        </p:nvSpPr>
        <p:spPr>
          <a:xfrm>
            <a:off x="611560" y="2564904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feld 8"/>
          <p:cNvSpPr txBox="1"/>
          <p:nvPr/>
        </p:nvSpPr>
        <p:spPr>
          <a:xfrm>
            <a:off x="6260994" y="5801670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kern="0" dirty="0" smtClean="0"/>
              <a:t>(</a:t>
            </a:r>
            <a:r>
              <a:rPr lang="el-GR" kern="0" dirty="0" smtClean="0"/>
              <a:t>α</a:t>
            </a:r>
            <a:r>
              <a:rPr lang="de-DE" kern="0" dirty="0" smtClean="0"/>
              <a:t>-D-Glucose)</a:t>
            </a:r>
            <a:r>
              <a:rPr lang="de-DE" kern="0" baseline="-25000" dirty="0" smtClean="0"/>
              <a:t>128</a:t>
            </a:r>
            <a:endParaRPr lang="en-US" baseline="-25000" dirty="0"/>
          </a:p>
        </p:txBody>
      </p:sp>
      <p:sp>
        <p:nvSpPr>
          <p:cNvPr id="10" name="Textfeld 9"/>
          <p:cNvSpPr txBox="1"/>
          <p:nvPr/>
        </p:nvSpPr>
        <p:spPr>
          <a:xfrm>
            <a:off x="390525" y="5340005"/>
            <a:ext cx="4104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K. Reiter, </a:t>
            </a:r>
            <a:r>
              <a:rPr lang="de-DE" sz="1600" dirty="0" err="1" smtClean="0"/>
              <a:t>F.Mack</a:t>
            </a:r>
            <a:r>
              <a:rPr lang="de-DE" sz="1600" dirty="0" smtClean="0"/>
              <a:t> </a:t>
            </a:r>
            <a:r>
              <a:rPr lang="de-DE" sz="1600" dirty="0" err="1"/>
              <a:t>and</a:t>
            </a:r>
            <a:r>
              <a:rPr lang="de-DE" sz="1600" dirty="0"/>
              <a:t> F. </a:t>
            </a:r>
            <a:r>
              <a:rPr lang="de-DE" sz="1600" dirty="0" err="1"/>
              <a:t>Weigend</a:t>
            </a:r>
            <a:r>
              <a:rPr lang="de-DE" sz="1600" dirty="0"/>
              <a:t>, </a:t>
            </a:r>
            <a:endParaRPr lang="de-DE" sz="1600" dirty="0" smtClean="0"/>
          </a:p>
          <a:p>
            <a:r>
              <a:rPr lang="en-US" sz="1600" i="1" dirty="0" smtClean="0"/>
              <a:t>J</a:t>
            </a:r>
            <a:r>
              <a:rPr lang="en-US" sz="1600" i="1" dirty="0"/>
              <a:t>. Chem. Theory </a:t>
            </a:r>
            <a:r>
              <a:rPr lang="en-US" sz="1600" i="1" dirty="0" err="1" smtClean="0"/>
              <a:t>Comput</a:t>
            </a:r>
            <a:r>
              <a:rPr lang="en-US" sz="1600" i="1" dirty="0" smtClean="0"/>
              <a:t>.</a:t>
            </a:r>
            <a:r>
              <a:rPr lang="de-DE" sz="1600" dirty="0" smtClean="0"/>
              <a:t> </a:t>
            </a:r>
            <a:r>
              <a:rPr lang="en-US" sz="1600" b="1" dirty="0" smtClean="0"/>
              <a:t>14</a:t>
            </a:r>
            <a:r>
              <a:rPr lang="en-US" sz="1600" dirty="0" smtClean="0"/>
              <a:t>, 191 </a:t>
            </a:r>
            <a:r>
              <a:rPr lang="en-US" sz="1600" dirty="0"/>
              <a:t>(</a:t>
            </a:r>
            <a:r>
              <a:rPr lang="en-US" sz="1600" dirty="0" smtClean="0"/>
              <a:t>2018).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8" name="Textfeld 7"/>
          <p:cNvSpPr txBox="1"/>
          <p:nvPr/>
        </p:nvSpPr>
        <p:spPr>
          <a:xfrm>
            <a:off x="1259632" y="6399947"/>
            <a:ext cx="44644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Kevin Reiter - Q5-B: </a:t>
            </a:r>
            <a:r>
              <a:rPr lang="en-US" altLang="de-DE" sz="1000" dirty="0"/>
              <a:t>Further development of </a:t>
            </a:r>
            <a:r>
              <a:rPr lang="en-US" altLang="de-DE" sz="1000" dirty="0" smtClean="0"/>
              <a:t>TURBOMOLE´s NMR </a:t>
            </a:r>
            <a:r>
              <a:rPr lang="en-US" altLang="de-DE" sz="1000" dirty="0"/>
              <a:t>module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5291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2656"/>
            <a:ext cx="8265445" cy="561975"/>
          </a:xfrm>
        </p:spPr>
        <p:txBody>
          <a:bodyPr/>
          <a:lstStyle/>
          <a:p>
            <a:r>
              <a:rPr lang="en-US" dirty="0"/>
              <a:t>Application</a:t>
            </a:r>
            <a:endParaRPr lang="en-US" b="0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392113" y="1271042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Collaboration with Project </a:t>
            </a:r>
            <a:r>
              <a:rPr lang="en-US" dirty="0" smtClean="0"/>
              <a:t>A1:</a:t>
            </a:r>
            <a:br>
              <a:rPr lang="en-US" dirty="0" smtClean="0"/>
            </a:br>
            <a:r>
              <a:rPr lang="en-US" dirty="0" smtClean="0"/>
              <a:t>Reversible </a:t>
            </a:r>
            <a:r>
              <a:rPr lang="en-US" dirty="0"/>
              <a:t>Single Chain Folding of Macromolecules via Non-Covalent Interactions (</a:t>
            </a:r>
            <a:r>
              <a:rPr lang="en-US" dirty="0" err="1"/>
              <a:t>Barner-Kowollik</a:t>
            </a:r>
            <a:r>
              <a:rPr lang="en-US" dirty="0"/>
              <a:t>, </a:t>
            </a:r>
            <a:r>
              <a:rPr lang="en-US" dirty="0" err="1"/>
              <a:t>Luy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Self-assembling polymers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Analogy to biological </a:t>
            </a:r>
            <a:r>
              <a:rPr lang="en-US" dirty="0" smtClean="0"/>
              <a:t>self-assembly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9647" y="3429000"/>
            <a:ext cx="3492433" cy="150873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8344" y="4797152"/>
            <a:ext cx="1051643" cy="1189152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560" y="5752050"/>
            <a:ext cx="6584127" cy="548644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7142" y="6436084"/>
            <a:ext cx="4247619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9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2656"/>
            <a:ext cx="8265445" cy="561975"/>
          </a:xfrm>
        </p:spPr>
        <p:txBody>
          <a:bodyPr/>
          <a:lstStyle/>
          <a:p>
            <a:r>
              <a:rPr lang="en-US" dirty="0" smtClean="0"/>
              <a:t>Q5-</a:t>
            </a:r>
            <a:r>
              <a:rPr lang="en-US" dirty="0" smtClean="0"/>
              <a:t>B: Application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259632" y="6399947"/>
            <a:ext cx="44644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Kevin Reiter - Q5-B: </a:t>
            </a:r>
            <a:r>
              <a:rPr lang="en-US" altLang="de-DE" sz="1000" dirty="0"/>
              <a:t>Further development of </a:t>
            </a:r>
            <a:r>
              <a:rPr lang="en-US" altLang="de-DE" sz="1000" dirty="0" smtClean="0"/>
              <a:t>TURBOMOLE´s NMR </a:t>
            </a:r>
            <a:r>
              <a:rPr lang="en-US" altLang="de-DE" sz="1000" dirty="0"/>
              <a:t>module</a:t>
            </a:r>
            <a:endParaRPr lang="en-US" sz="1000" dirty="0"/>
          </a:p>
        </p:txBody>
      </p:sp>
      <p:sp>
        <p:nvSpPr>
          <p:cNvPr id="22" name="Textfeld 21"/>
          <p:cNvSpPr txBox="1"/>
          <p:nvPr/>
        </p:nvSpPr>
        <p:spPr>
          <a:xfrm>
            <a:off x="539552" y="971436"/>
            <a:ext cx="4208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[Hg</a:t>
            </a:r>
            <a:r>
              <a:rPr lang="en-US" baseline="-25000" dirty="0"/>
              <a:t>4</a:t>
            </a:r>
            <a:r>
              <a:rPr lang="en-US" dirty="0"/>
              <a:t>Te</a:t>
            </a:r>
            <a:r>
              <a:rPr lang="en-US" baseline="-25000" dirty="0"/>
              <a:t>8</a:t>
            </a:r>
            <a:r>
              <a:rPr lang="en-US" dirty="0"/>
              <a:t>(Te</a:t>
            </a:r>
            <a:r>
              <a:rPr lang="en-US" baseline="-25000" dirty="0"/>
              <a:t>2</a:t>
            </a:r>
            <a:r>
              <a:rPr lang="en-US" dirty="0"/>
              <a:t>)</a:t>
            </a:r>
            <a:r>
              <a:rPr lang="en-US" baseline="-25000" dirty="0"/>
              <a:t>4</a:t>
            </a:r>
            <a:r>
              <a:rPr lang="en-US" dirty="0"/>
              <a:t>]</a:t>
            </a:r>
            <a:r>
              <a:rPr lang="en-US" baseline="30000" dirty="0"/>
              <a:t>8–</a:t>
            </a:r>
            <a:r>
              <a:rPr lang="en-US" dirty="0"/>
              <a:t>: </a:t>
            </a:r>
            <a:r>
              <a:rPr lang="en-US" dirty="0" smtClean="0"/>
              <a:t>A Porphyrin </a:t>
            </a:r>
            <a:r>
              <a:rPr lang="en-US" dirty="0" err="1" smtClean="0"/>
              <a:t>analogon</a:t>
            </a:r>
            <a:r>
              <a:rPr lang="en-US" dirty="0" smtClean="0"/>
              <a:t>?</a:t>
            </a:r>
            <a:endParaRPr lang="de-DE" dirty="0"/>
          </a:p>
        </p:txBody>
      </p:sp>
      <p:pic>
        <p:nvPicPr>
          <p:cNvPr id="23" name="Grafik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8" t="80419" r="52539" b="1628"/>
          <a:stretch/>
        </p:blipFill>
        <p:spPr>
          <a:xfrm>
            <a:off x="683568" y="1348430"/>
            <a:ext cx="1781667" cy="1648522"/>
          </a:xfrm>
          <a:prstGeom prst="rect">
            <a:avLst/>
          </a:prstGeom>
        </p:spPr>
      </p:pic>
      <p:sp>
        <p:nvSpPr>
          <p:cNvPr id="24" name="Textfeld 23"/>
          <p:cNvSpPr txBox="1"/>
          <p:nvPr/>
        </p:nvSpPr>
        <p:spPr>
          <a:xfrm>
            <a:off x="3131840" y="1630541"/>
            <a:ext cx="4808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Looks like </a:t>
            </a:r>
            <a:r>
              <a:rPr lang="de-DE" dirty="0" err="1" smtClean="0"/>
              <a:t>Porphyin</a:t>
            </a:r>
            <a:r>
              <a:rPr lang="de-DE" dirty="0" smtClean="0"/>
              <a:t> (</a:t>
            </a:r>
            <a:r>
              <a:rPr lang="de-DE" dirty="0" err="1" smtClean="0"/>
              <a:t>synthesis</a:t>
            </a:r>
            <a:r>
              <a:rPr lang="de-DE" dirty="0" smtClean="0"/>
              <a:t>: Dehnen, Marburg)</a:t>
            </a:r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3188321" y="2134597"/>
            <a:ext cx="3543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…but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electronically</a:t>
            </a:r>
            <a:r>
              <a:rPr lang="de-DE" dirty="0" smtClean="0"/>
              <a:t> </a:t>
            </a:r>
            <a:r>
              <a:rPr lang="de-DE" dirty="0" err="1" smtClean="0"/>
              <a:t>very</a:t>
            </a:r>
            <a:r>
              <a:rPr lang="de-DE" dirty="0" smtClean="0"/>
              <a:t> different:</a:t>
            </a:r>
            <a:endParaRPr lang="de-DE" dirty="0"/>
          </a:p>
        </p:txBody>
      </p:sp>
      <p:sp>
        <p:nvSpPr>
          <p:cNvPr id="26" name="Rechteck 25"/>
          <p:cNvSpPr/>
          <p:nvPr/>
        </p:nvSpPr>
        <p:spPr>
          <a:xfrm>
            <a:off x="187082" y="5949280"/>
            <a:ext cx="87129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smtClean="0"/>
              <a:t>C. </a:t>
            </a:r>
            <a:r>
              <a:rPr lang="de-DE" sz="1200" dirty="0" err="1" smtClean="0"/>
              <a:t>Donsbach</a:t>
            </a:r>
            <a:r>
              <a:rPr lang="de-DE" sz="1200" dirty="0" smtClean="0"/>
              <a:t>,</a:t>
            </a:r>
            <a:r>
              <a:rPr lang="de-DE" sz="1200" baseline="30000" dirty="0"/>
              <a:t> </a:t>
            </a:r>
            <a:r>
              <a:rPr lang="de-DE" sz="1200" dirty="0" smtClean="0"/>
              <a:t>K. </a:t>
            </a:r>
            <a:r>
              <a:rPr lang="de-DE" sz="1200" dirty="0"/>
              <a:t>Reiter</a:t>
            </a:r>
            <a:r>
              <a:rPr lang="de-DE" sz="1200" dirty="0" smtClean="0"/>
              <a:t>, D. </a:t>
            </a:r>
            <a:r>
              <a:rPr lang="de-DE" sz="1200" dirty="0" err="1" smtClean="0"/>
              <a:t>Sundholm</a:t>
            </a:r>
            <a:r>
              <a:rPr lang="de-DE" sz="1200" dirty="0" smtClean="0"/>
              <a:t>, F. </a:t>
            </a:r>
            <a:r>
              <a:rPr lang="de-DE" sz="1200" dirty="0" err="1" smtClean="0"/>
              <a:t>Weigend</a:t>
            </a:r>
            <a:r>
              <a:rPr lang="de-DE" sz="1200" dirty="0" smtClean="0"/>
              <a:t>,</a:t>
            </a:r>
            <a:r>
              <a:rPr lang="de-DE" sz="1200" baseline="30000" dirty="0"/>
              <a:t> </a:t>
            </a:r>
            <a:r>
              <a:rPr lang="de-DE" sz="1200" dirty="0" smtClean="0"/>
              <a:t>S. Dehnen, </a:t>
            </a:r>
            <a:r>
              <a:rPr lang="de-DE" sz="1200" dirty="0" err="1" smtClean="0"/>
              <a:t>submitted</a:t>
            </a:r>
            <a:r>
              <a:rPr lang="de-DE" sz="1200" dirty="0"/>
              <a:t>.</a:t>
            </a:r>
          </a:p>
        </p:txBody>
      </p:sp>
      <p:grpSp>
        <p:nvGrpSpPr>
          <p:cNvPr id="27" name="Gruppieren 26"/>
          <p:cNvGrpSpPr/>
          <p:nvPr/>
        </p:nvGrpSpPr>
        <p:grpSpPr>
          <a:xfrm>
            <a:off x="187326" y="3009726"/>
            <a:ext cx="8235250" cy="2761426"/>
            <a:chOff x="187326" y="2566645"/>
            <a:chExt cx="8235250" cy="2761426"/>
          </a:xfrm>
        </p:grpSpPr>
        <p:sp>
          <p:nvSpPr>
            <p:cNvPr id="28" name="Textfeld 27"/>
            <p:cNvSpPr txBox="1"/>
            <p:nvPr/>
          </p:nvSpPr>
          <p:spPr>
            <a:xfrm>
              <a:off x="467544" y="2566645"/>
              <a:ext cx="77535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Ring </a:t>
              </a:r>
              <a:r>
                <a:rPr lang="de-DE" dirty="0" err="1" smtClean="0"/>
                <a:t>currents</a:t>
              </a:r>
              <a:r>
                <a:rPr lang="de-DE" dirty="0" smtClean="0"/>
                <a:t> </a:t>
              </a:r>
              <a:r>
                <a:rPr lang="de-DE" dirty="0" err="1" smtClean="0"/>
                <a:t>based</a:t>
              </a:r>
              <a:r>
                <a:rPr lang="de-DE" dirty="0" smtClean="0"/>
                <a:t> on </a:t>
              </a:r>
              <a:r>
                <a:rPr lang="de-DE" dirty="0" err="1" smtClean="0"/>
                <a:t>magentic</a:t>
              </a:r>
              <a:r>
                <a:rPr lang="de-DE" dirty="0" smtClean="0"/>
                <a:t> </a:t>
              </a:r>
              <a:r>
                <a:rPr lang="de-DE" dirty="0" err="1" smtClean="0"/>
                <a:t>response</a:t>
              </a:r>
              <a:r>
                <a:rPr lang="de-DE" dirty="0" smtClean="0"/>
                <a:t> </a:t>
              </a:r>
              <a:r>
                <a:rPr lang="de-DE" dirty="0" err="1" smtClean="0"/>
                <a:t>calculated</a:t>
              </a:r>
              <a:r>
                <a:rPr lang="de-DE" dirty="0" smtClean="0"/>
                <a:t> </a:t>
              </a:r>
              <a:r>
                <a:rPr lang="de-DE" dirty="0" err="1" smtClean="0"/>
                <a:t>with</a:t>
              </a:r>
              <a:r>
                <a:rPr lang="de-DE" dirty="0" smtClean="0"/>
                <a:t> TURBOMOLE (</a:t>
              </a:r>
              <a:r>
                <a:rPr lang="de-DE" dirty="0" err="1" smtClean="0"/>
                <a:t>feasible</a:t>
              </a:r>
              <a:endParaRPr lang="de-DE" dirty="0" smtClean="0"/>
            </a:p>
            <a:p>
              <a:r>
                <a:rPr lang="de-DE" dirty="0" err="1"/>
                <a:t>w</a:t>
              </a:r>
              <a:r>
                <a:rPr lang="de-DE" dirty="0" err="1" smtClean="0"/>
                <a:t>ith</a:t>
              </a:r>
              <a:r>
                <a:rPr lang="de-DE" dirty="0" smtClean="0"/>
                <a:t> </a:t>
              </a:r>
              <a:r>
                <a:rPr lang="de-DE" dirty="0" err="1" smtClean="0"/>
                <a:t>the</a:t>
              </a:r>
              <a:r>
                <a:rPr lang="de-DE" dirty="0"/>
                <a:t> </a:t>
              </a:r>
              <a:r>
                <a:rPr lang="de-DE" dirty="0" err="1"/>
                <a:t>n</a:t>
              </a:r>
              <a:r>
                <a:rPr lang="de-DE" dirty="0" err="1" smtClean="0"/>
                <a:t>ewly</a:t>
              </a:r>
              <a:r>
                <a:rPr lang="de-DE" dirty="0" smtClean="0"/>
                <a:t> </a:t>
              </a:r>
              <a:r>
                <a:rPr lang="de-DE" dirty="0" err="1" smtClean="0"/>
                <a:t>implented</a:t>
              </a:r>
              <a:r>
                <a:rPr lang="de-DE" dirty="0" smtClean="0"/>
                <a:t> </a:t>
              </a:r>
              <a:r>
                <a:rPr lang="de-DE" dirty="0" err="1" smtClean="0"/>
                <a:t>functionalities</a:t>
              </a:r>
              <a:r>
                <a:rPr lang="de-DE" dirty="0" smtClean="0"/>
                <a:t> ECPs, COSMO, meta-GGA-DFT, RI-J)  </a:t>
              </a:r>
              <a:endParaRPr lang="de-DE" dirty="0"/>
            </a:p>
          </p:txBody>
        </p:sp>
        <p:pic>
          <p:nvPicPr>
            <p:cNvPr id="29" name="Grafik 2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9118" y="3491072"/>
              <a:ext cx="3744416" cy="1836999"/>
            </a:xfrm>
            <a:prstGeom prst="rect">
              <a:avLst/>
            </a:prstGeom>
          </p:spPr>
        </p:pic>
        <p:sp>
          <p:nvSpPr>
            <p:cNvPr id="30" name="Textfeld 29"/>
            <p:cNvSpPr txBox="1"/>
            <p:nvPr/>
          </p:nvSpPr>
          <p:spPr>
            <a:xfrm>
              <a:off x="187326" y="3729685"/>
              <a:ext cx="171938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[Hg</a:t>
              </a:r>
              <a:r>
                <a:rPr lang="en-US" baseline="-25000" dirty="0"/>
                <a:t>4</a:t>
              </a:r>
              <a:r>
                <a:rPr lang="en-US" dirty="0"/>
                <a:t>Te</a:t>
              </a:r>
              <a:r>
                <a:rPr lang="en-US" baseline="-25000" dirty="0"/>
                <a:t>8</a:t>
              </a:r>
              <a:r>
                <a:rPr lang="en-US" dirty="0"/>
                <a:t>(Te</a:t>
              </a:r>
              <a:r>
                <a:rPr lang="en-US" baseline="-25000" dirty="0"/>
                <a:t>2</a:t>
              </a:r>
              <a:r>
                <a:rPr lang="en-US" dirty="0"/>
                <a:t>)</a:t>
              </a:r>
              <a:r>
                <a:rPr lang="en-US" baseline="-25000" dirty="0"/>
                <a:t>4</a:t>
              </a:r>
              <a:r>
                <a:rPr lang="en-US" dirty="0"/>
                <a:t>]</a:t>
              </a:r>
              <a:r>
                <a:rPr lang="en-US" baseline="30000" dirty="0"/>
                <a:t>8</a:t>
              </a:r>
              <a:r>
                <a:rPr lang="en-US" baseline="30000" dirty="0" smtClean="0"/>
                <a:t>–</a:t>
              </a:r>
              <a:r>
                <a:rPr lang="en-US" dirty="0" smtClean="0"/>
                <a:t>: </a:t>
              </a:r>
            </a:p>
            <a:p>
              <a:r>
                <a:rPr lang="en-US" dirty="0" smtClean="0"/>
                <a:t>(weak) local </a:t>
              </a:r>
            </a:p>
            <a:p>
              <a:r>
                <a:rPr lang="en-US" dirty="0" smtClean="0"/>
                <a:t>ring currents</a:t>
              </a:r>
            </a:p>
            <a:p>
              <a:r>
                <a:rPr lang="en-US" dirty="0" smtClean="0"/>
                <a:t>-&gt; non-aromatic</a:t>
              </a:r>
              <a:endParaRPr lang="de-DE" dirty="0"/>
            </a:p>
          </p:txBody>
        </p:sp>
        <p:sp>
          <p:nvSpPr>
            <p:cNvPr id="31" name="Textfeld 30"/>
            <p:cNvSpPr txBox="1"/>
            <p:nvPr/>
          </p:nvSpPr>
          <p:spPr>
            <a:xfrm>
              <a:off x="6804248" y="3748942"/>
              <a:ext cx="161832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Porphyrin:  </a:t>
              </a:r>
            </a:p>
            <a:p>
              <a:r>
                <a:rPr lang="en-US" dirty="0" smtClean="0"/>
                <a:t>(strong) global </a:t>
              </a:r>
            </a:p>
            <a:p>
              <a:r>
                <a:rPr lang="en-US" dirty="0" smtClean="0"/>
                <a:t>ring currents</a:t>
              </a:r>
            </a:p>
            <a:p>
              <a:r>
                <a:rPr lang="en-US" dirty="0" smtClean="0"/>
                <a:t>-&gt; aromatic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420007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1011" y="-27384"/>
            <a:ext cx="8265445" cy="561975"/>
          </a:xfrm>
        </p:spPr>
        <p:txBody>
          <a:bodyPr/>
          <a:lstStyle/>
          <a:p>
            <a:r>
              <a:rPr lang="de-DE" dirty="0" smtClean="0"/>
              <a:t>Outlook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396805" y="476672"/>
            <a:ext cx="8639691" cy="686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de-DE" b="1" kern="0" dirty="0" smtClean="0"/>
              <a:t>Q5-A                                                     Q5-B</a:t>
            </a:r>
          </a:p>
        </p:txBody>
      </p:sp>
      <p:grpSp>
        <p:nvGrpSpPr>
          <p:cNvPr id="7" name="Gruppieren 6"/>
          <p:cNvGrpSpPr/>
          <p:nvPr/>
        </p:nvGrpSpPr>
        <p:grpSpPr>
          <a:xfrm>
            <a:off x="5076056" y="2852936"/>
            <a:ext cx="3619042" cy="3024336"/>
            <a:chOff x="1066758" y="1679574"/>
            <a:chExt cx="5581692" cy="4664471"/>
          </a:xfrm>
        </p:grpSpPr>
        <p:pic>
          <p:nvPicPr>
            <p:cNvPr id="8" name="Picture 5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8515" y="2274249"/>
              <a:ext cx="658749" cy="709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5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7525" y="3860154"/>
              <a:ext cx="861441" cy="955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59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2635" y="3577582"/>
              <a:ext cx="875919" cy="8397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6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9972" y="4736715"/>
              <a:ext cx="1527429" cy="10206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6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848" y="2276872"/>
              <a:ext cx="1614297" cy="10206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58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200" y="3068960"/>
              <a:ext cx="868680" cy="818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Line 6"/>
            <p:cNvSpPr>
              <a:spLocks noChangeShapeType="1"/>
            </p:cNvSpPr>
            <p:nvPr/>
          </p:nvSpPr>
          <p:spPr bwMode="auto">
            <a:xfrm>
              <a:off x="1547664" y="5745558"/>
              <a:ext cx="49932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Line 7"/>
            <p:cNvSpPr>
              <a:spLocks noChangeShapeType="1"/>
            </p:cNvSpPr>
            <p:nvPr/>
          </p:nvSpPr>
          <p:spPr bwMode="auto">
            <a:xfrm>
              <a:off x="2765425" y="5745558"/>
              <a:ext cx="0" cy="3333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Line 8"/>
            <p:cNvSpPr>
              <a:spLocks noChangeShapeType="1"/>
            </p:cNvSpPr>
            <p:nvPr/>
          </p:nvSpPr>
          <p:spPr bwMode="auto">
            <a:xfrm>
              <a:off x="3541713" y="5745558"/>
              <a:ext cx="0" cy="3333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Line 9"/>
            <p:cNvSpPr>
              <a:spLocks noChangeShapeType="1"/>
            </p:cNvSpPr>
            <p:nvPr/>
          </p:nvSpPr>
          <p:spPr bwMode="auto">
            <a:xfrm>
              <a:off x="4318000" y="5745558"/>
              <a:ext cx="0" cy="3333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" name="Line 10"/>
            <p:cNvSpPr>
              <a:spLocks noChangeShapeType="1"/>
            </p:cNvSpPr>
            <p:nvPr/>
          </p:nvSpPr>
          <p:spPr bwMode="auto">
            <a:xfrm>
              <a:off x="5095875" y="5745558"/>
              <a:ext cx="0" cy="3333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9" name="Line 11"/>
            <p:cNvSpPr>
              <a:spLocks noChangeShapeType="1"/>
            </p:cNvSpPr>
            <p:nvPr/>
          </p:nvSpPr>
          <p:spPr bwMode="auto">
            <a:xfrm>
              <a:off x="5872163" y="5745558"/>
              <a:ext cx="0" cy="3333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" name="Line 12"/>
            <p:cNvSpPr>
              <a:spLocks noChangeShapeType="1"/>
            </p:cNvSpPr>
            <p:nvPr/>
          </p:nvSpPr>
          <p:spPr bwMode="auto">
            <a:xfrm>
              <a:off x="6648450" y="5745558"/>
              <a:ext cx="0" cy="3333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1" name="Line 13"/>
            <p:cNvSpPr>
              <a:spLocks noChangeShapeType="1"/>
            </p:cNvSpPr>
            <p:nvPr/>
          </p:nvSpPr>
          <p:spPr bwMode="auto">
            <a:xfrm>
              <a:off x="2376488" y="5745558"/>
              <a:ext cx="0" cy="6667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2" name="Line 14"/>
            <p:cNvSpPr>
              <a:spLocks noChangeShapeType="1"/>
            </p:cNvSpPr>
            <p:nvPr/>
          </p:nvSpPr>
          <p:spPr bwMode="auto">
            <a:xfrm>
              <a:off x="3154363" y="5745558"/>
              <a:ext cx="0" cy="6667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3" name="Line 15"/>
            <p:cNvSpPr>
              <a:spLocks noChangeShapeType="1"/>
            </p:cNvSpPr>
            <p:nvPr/>
          </p:nvSpPr>
          <p:spPr bwMode="auto">
            <a:xfrm>
              <a:off x="3930650" y="5745558"/>
              <a:ext cx="0" cy="6667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" name="Line 16"/>
            <p:cNvSpPr>
              <a:spLocks noChangeShapeType="1"/>
            </p:cNvSpPr>
            <p:nvPr/>
          </p:nvSpPr>
          <p:spPr bwMode="auto">
            <a:xfrm>
              <a:off x="4706938" y="5745558"/>
              <a:ext cx="0" cy="6667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5" name="Line 17"/>
            <p:cNvSpPr>
              <a:spLocks noChangeShapeType="1"/>
            </p:cNvSpPr>
            <p:nvPr/>
          </p:nvSpPr>
          <p:spPr bwMode="auto">
            <a:xfrm>
              <a:off x="5483225" y="5745558"/>
              <a:ext cx="0" cy="6667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6" name="Line 18"/>
            <p:cNvSpPr>
              <a:spLocks noChangeShapeType="1"/>
            </p:cNvSpPr>
            <p:nvPr/>
          </p:nvSpPr>
          <p:spPr bwMode="auto">
            <a:xfrm>
              <a:off x="6259513" y="5745558"/>
              <a:ext cx="0" cy="6667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Line 19"/>
            <p:cNvSpPr>
              <a:spLocks noChangeShapeType="1"/>
            </p:cNvSpPr>
            <p:nvPr/>
          </p:nvSpPr>
          <p:spPr bwMode="auto">
            <a:xfrm flipV="1">
              <a:off x="1580314" y="1679574"/>
              <a:ext cx="0" cy="41400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Line 20"/>
            <p:cNvSpPr>
              <a:spLocks noChangeShapeType="1"/>
            </p:cNvSpPr>
            <p:nvPr/>
          </p:nvSpPr>
          <p:spPr bwMode="auto">
            <a:xfrm flipH="1">
              <a:off x="1548564" y="4803775"/>
              <a:ext cx="317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9" name="Line 21"/>
            <p:cNvSpPr>
              <a:spLocks noChangeShapeType="1"/>
            </p:cNvSpPr>
            <p:nvPr/>
          </p:nvSpPr>
          <p:spPr bwMode="auto">
            <a:xfrm flipH="1">
              <a:off x="1548564" y="4178300"/>
              <a:ext cx="317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0" name="Line 22"/>
            <p:cNvSpPr>
              <a:spLocks noChangeShapeType="1"/>
            </p:cNvSpPr>
            <p:nvPr/>
          </p:nvSpPr>
          <p:spPr bwMode="auto">
            <a:xfrm flipH="1">
              <a:off x="1548564" y="3554413"/>
              <a:ext cx="317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1" name="Line 23"/>
            <p:cNvSpPr>
              <a:spLocks noChangeShapeType="1"/>
            </p:cNvSpPr>
            <p:nvPr/>
          </p:nvSpPr>
          <p:spPr bwMode="auto">
            <a:xfrm flipH="1">
              <a:off x="1548564" y="2930525"/>
              <a:ext cx="317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2" name="Line 24"/>
            <p:cNvSpPr>
              <a:spLocks noChangeShapeType="1"/>
            </p:cNvSpPr>
            <p:nvPr/>
          </p:nvSpPr>
          <p:spPr bwMode="auto">
            <a:xfrm flipH="1">
              <a:off x="1548564" y="2305050"/>
              <a:ext cx="317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3" name="Line 25"/>
            <p:cNvSpPr>
              <a:spLocks noChangeShapeType="1"/>
            </p:cNvSpPr>
            <p:nvPr/>
          </p:nvSpPr>
          <p:spPr bwMode="auto">
            <a:xfrm flipH="1">
              <a:off x="1548564" y="1679575"/>
              <a:ext cx="317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4" name="Line 26"/>
            <p:cNvSpPr>
              <a:spLocks noChangeShapeType="1"/>
            </p:cNvSpPr>
            <p:nvPr/>
          </p:nvSpPr>
          <p:spPr bwMode="auto">
            <a:xfrm flipH="1">
              <a:off x="1513639" y="5116513"/>
              <a:ext cx="666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5" name="Line 27"/>
            <p:cNvSpPr>
              <a:spLocks noChangeShapeType="1"/>
            </p:cNvSpPr>
            <p:nvPr/>
          </p:nvSpPr>
          <p:spPr bwMode="auto">
            <a:xfrm flipH="1">
              <a:off x="1513639" y="4492625"/>
              <a:ext cx="666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6" name="Line 28"/>
            <p:cNvSpPr>
              <a:spLocks noChangeShapeType="1"/>
            </p:cNvSpPr>
            <p:nvPr/>
          </p:nvSpPr>
          <p:spPr bwMode="auto">
            <a:xfrm flipH="1">
              <a:off x="1513639" y="3867150"/>
              <a:ext cx="666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7" name="Line 29"/>
            <p:cNvSpPr>
              <a:spLocks noChangeShapeType="1"/>
            </p:cNvSpPr>
            <p:nvPr/>
          </p:nvSpPr>
          <p:spPr bwMode="auto">
            <a:xfrm flipH="1">
              <a:off x="1513639" y="3241675"/>
              <a:ext cx="666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8" name="Line 30"/>
            <p:cNvSpPr>
              <a:spLocks noChangeShapeType="1"/>
            </p:cNvSpPr>
            <p:nvPr/>
          </p:nvSpPr>
          <p:spPr bwMode="auto">
            <a:xfrm flipH="1">
              <a:off x="1513639" y="2617788"/>
              <a:ext cx="666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9" name="Line 31"/>
            <p:cNvSpPr>
              <a:spLocks noChangeShapeType="1"/>
            </p:cNvSpPr>
            <p:nvPr/>
          </p:nvSpPr>
          <p:spPr bwMode="auto">
            <a:xfrm flipH="1">
              <a:off x="1513639" y="1992313"/>
              <a:ext cx="666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0" name="Rectangle 32"/>
            <p:cNvSpPr>
              <a:spLocks noChangeArrowheads="1"/>
            </p:cNvSpPr>
            <p:nvPr/>
          </p:nvSpPr>
          <p:spPr bwMode="auto">
            <a:xfrm>
              <a:off x="2336800" y="5840808"/>
              <a:ext cx="150812" cy="204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2</a:t>
              </a:r>
              <a:endParaRPr kumimoji="0" lang="de-DE" alt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1" name="Rectangle 33"/>
            <p:cNvSpPr>
              <a:spLocks noChangeArrowheads="1"/>
            </p:cNvSpPr>
            <p:nvPr/>
          </p:nvSpPr>
          <p:spPr bwMode="auto">
            <a:xfrm>
              <a:off x="3113088" y="5840808"/>
              <a:ext cx="150812" cy="204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4</a:t>
              </a:r>
              <a:endParaRPr kumimoji="0" lang="de-DE" alt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" name="Rectangle 34"/>
            <p:cNvSpPr>
              <a:spLocks noChangeArrowheads="1"/>
            </p:cNvSpPr>
            <p:nvPr/>
          </p:nvSpPr>
          <p:spPr bwMode="auto">
            <a:xfrm>
              <a:off x="3890963" y="5840808"/>
              <a:ext cx="150812" cy="204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6</a:t>
              </a:r>
              <a:endParaRPr kumimoji="0" lang="de-DE" alt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" name="Rectangle 35"/>
            <p:cNvSpPr>
              <a:spLocks noChangeArrowheads="1"/>
            </p:cNvSpPr>
            <p:nvPr/>
          </p:nvSpPr>
          <p:spPr bwMode="auto">
            <a:xfrm>
              <a:off x="4667250" y="5840808"/>
              <a:ext cx="150812" cy="204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8</a:t>
              </a:r>
              <a:endPara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" name="Rectangle 36"/>
            <p:cNvSpPr>
              <a:spLocks noChangeArrowheads="1"/>
            </p:cNvSpPr>
            <p:nvPr/>
          </p:nvSpPr>
          <p:spPr bwMode="auto">
            <a:xfrm>
              <a:off x="5402263" y="5840808"/>
              <a:ext cx="234950" cy="204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10</a:t>
              </a:r>
              <a:endParaRPr kumimoji="0" lang="de-DE" alt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Rectangle 37"/>
            <p:cNvSpPr>
              <a:spLocks noChangeArrowheads="1"/>
            </p:cNvSpPr>
            <p:nvPr/>
          </p:nvSpPr>
          <p:spPr bwMode="auto">
            <a:xfrm>
              <a:off x="6178550" y="5840808"/>
              <a:ext cx="234950" cy="204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12</a:t>
              </a:r>
              <a:endPara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Rectangle 38"/>
            <p:cNvSpPr>
              <a:spLocks noChangeArrowheads="1"/>
            </p:cNvSpPr>
            <p:nvPr/>
          </p:nvSpPr>
          <p:spPr bwMode="auto">
            <a:xfrm>
              <a:off x="1403648" y="5029200"/>
              <a:ext cx="150812" cy="204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2</a:t>
              </a:r>
              <a:endPara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Rectangle 39"/>
            <p:cNvSpPr>
              <a:spLocks noChangeArrowheads="1"/>
            </p:cNvSpPr>
            <p:nvPr/>
          </p:nvSpPr>
          <p:spPr bwMode="auto">
            <a:xfrm>
              <a:off x="1386639" y="4403725"/>
              <a:ext cx="150812" cy="204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4</a:t>
              </a:r>
              <a:endParaRPr kumimoji="0" lang="de-DE" alt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Rectangle 40"/>
            <p:cNvSpPr>
              <a:spLocks noChangeArrowheads="1"/>
            </p:cNvSpPr>
            <p:nvPr/>
          </p:nvSpPr>
          <p:spPr bwMode="auto">
            <a:xfrm>
              <a:off x="1386639" y="3778250"/>
              <a:ext cx="150812" cy="204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6</a:t>
              </a:r>
              <a:endParaRPr kumimoji="0" lang="de-DE" alt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Rectangle 41"/>
            <p:cNvSpPr>
              <a:spLocks noChangeArrowheads="1"/>
            </p:cNvSpPr>
            <p:nvPr/>
          </p:nvSpPr>
          <p:spPr bwMode="auto">
            <a:xfrm>
              <a:off x="1386639" y="3154363"/>
              <a:ext cx="150812" cy="204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8</a:t>
              </a:r>
              <a:endParaRPr kumimoji="0" lang="de-DE" alt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Rectangle 42"/>
            <p:cNvSpPr>
              <a:spLocks noChangeArrowheads="1"/>
            </p:cNvSpPr>
            <p:nvPr/>
          </p:nvSpPr>
          <p:spPr bwMode="auto">
            <a:xfrm>
              <a:off x="1305676" y="2528888"/>
              <a:ext cx="234950" cy="204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10</a:t>
              </a:r>
              <a:endParaRPr kumimoji="0" lang="de-DE" alt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" name="Rectangle 43"/>
            <p:cNvSpPr>
              <a:spLocks noChangeArrowheads="1"/>
            </p:cNvSpPr>
            <p:nvPr/>
          </p:nvSpPr>
          <p:spPr bwMode="auto">
            <a:xfrm>
              <a:off x="1305676" y="1903413"/>
              <a:ext cx="234950" cy="204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12</a:t>
              </a:r>
              <a:endParaRPr kumimoji="0" lang="de-DE" alt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2" name="Rectangle 44"/>
            <p:cNvSpPr>
              <a:spLocks noChangeArrowheads="1"/>
            </p:cNvSpPr>
            <p:nvPr/>
          </p:nvSpPr>
          <p:spPr bwMode="auto">
            <a:xfrm>
              <a:off x="6069013" y="2051050"/>
              <a:ext cx="69850" cy="69850"/>
            </a:xfrm>
            <a:prstGeom prst="rect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3" name="Rectangle 45"/>
            <p:cNvSpPr>
              <a:spLocks noChangeArrowheads="1"/>
            </p:cNvSpPr>
            <p:nvPr/>
          </p:nvSpPr>
          <p:spPr bwMode="auto">
            <a:xfrm>
              <a:off x="4478338" y="3332163"/>
              <a:ext cx="68262" cy="68262"/>
            </a:xfrm>
            <a:prstGeom prst="rect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4" name="Rectangle 46"/>
            <p:cNvSpPr>
              <a:spLocks noChangeArrowheads="1"/>
            </p:cNvSpPr>
            <p:nvPr/>
          </p:nvSpPr>
          <p:spPr bwMode="auto">
            <a:xfrm>
              <a:off x="4981575" y="2519363"/>
              <a:ext cx="69850" cy="69850"/>
            </a:xfrm>
            <a:prstGeom prst="rect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5" name="Rectangle 47"/>
            <p:cNvSpPr>
              <a:spLocks noChangeArrowheads="1"/>
            </p:cNvSpPr>
            <p:nvPr/>
          </p:nvSpPr>
          <p:spPr bwMode="auto">
            <a:xfrm>
              <a:off x="3546475" y="3800475"/>
              <a:ext cx="68262" cy="68262"/>
            </a:xfrm>
            <a:prstGeom prst="rect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6" name="Rectangle 48"/>
            <p:cNvSpPr>
              <a:spLocks noChangeArrowheads="1"/>
            </p:cNvSpPr>
            <p:nvPr/>
          </p:nvSpPr>
          <p:spPr bwMode="auto">
            <a:xfrm>
              <a:off x="2652713" y="4706938"/>
              <a:ext cx="68262" cy="69850"/>
            </a:xfrm>
            <a:prstGeom prst="rect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7" name="Rectangle 49"/>
            <p:cNvSpPr>
              <a:spLocks noChangeArrowheads="1"/>
            </p:cNvSpPr>
            <p:nvPr/>
          </p:nvSpPr>
          <p:spPr bwMode="auto">
            <a:xfrm>
              <a:off x="2924175" y="4643438"/>
              <a:ext cx="69850" cy="69850"/>
            </a:xfrm>
            <a:prstGeom prst="rect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8" name="Rectangle 50"/>
            <p:cNvSpPr>
              <a:spLocks noChangeArrowheads="1"/>
            </p:cNvSpPr>
            <p:nvPr/>
          </p:nvSpPr>
          <p:spPr bwMode="auto">
            <a:xfrm>
              <a:off x="4554538" y="3613150"/>
              <a:ext cx="69850" cy="68262"/>
            </a:xfrm>
            <a:prstGeom prst="rect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9" name="Rectangle 51"/>
            <p:cNvSpPr>
              <a:spLocks noChangeArrowheads="1"/>
            </p:cNvSpPr>
            <p:nvPr/>
          </p:nvSpPr>
          <p:spPr bwMode="auto">
            <a:xfrm rot="16200000">
              <a:off x="527802" y="3187700"/>
              <a:ext cx="1333500" cy="255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40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calculated</a:t>
              </a:r>
              <a:r>
                <a:rPr kumimoji="0" lang="de-DE" altLang="de-DE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/ Hz</a:t>
              </a:r>
              <a:endPara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60" name="Picture 60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2211" y="1690762"/>
              <a:ext cx="861441" cy="825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" name="Rectangle 52"/>
            <p:cNvSpPr>
              <a:spLocks noChangeArrowheads="1"/>
            </p:cNvSpPr>
            <p:nvPr/>
          </p:nvSpPr>
          <p:spPr bwMode="auto">
            <a:xfrm>
              <a:off x="3930650" y="6088458"/>
              <a:ext cx="1323975" cy="255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measured / Hz</a:t>
              </a:r>
              <a:endParaRPr kumimoji="0" lang="de-DE" alt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62" name="Gerade Verbindung 1052"/>
            <p:cNvCxnSpPr/>
            <p:nvPr/>
          </p:nvCxnSpPr>
          <p:spPr>
            <a:xfrm flipV="1">
              <a:off x="1585027" y="1926563"/>
              <a:ext cx="4762011" cy="38123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feld 2"/>
          <p:cNvSpPr txBox="1"/>
          <p:nvPr/>
        </p:nvSpPr>
        <p:spPr>
          <a:xfrm>
            <a:off x="5688519" y="2132856"/>
            <a:ext cx="27719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 smtClean="0"/>
              <a:t>Preliminary</a:t>
            </a:r>
            <a:r>
              <a:rPr lang="de-DE" sz="1600" dirty="0" smtClean="0"/>
              <a:t> </a:t>
            </a:r>
            <a:r>
              <a:rPr lang="de-DE" sz="1600" dirty="0" err="1" smtClean="0"/>
              <a:t>implementation</a:t>
            </a:r>
            <a:r>
              <a:rPr lang="de-DE" sz="1600" dirty="0" smtClean="0"/>
              <a:t>: </a:t>
            </a:r>
          </a:p>
          <a:p>
            <a:r>
              <a:rPr lang="de-DE" sz="1600" dirty="0" smtClean="0"/>
              <a:t>Fermi-</a:t>
            </a:r>
            <a:r>
              <a:rPr lang="de-DE" sz="1600" dirty="0" err="1" smtClean="0"/>
              <a:t>contact</a:t>
            </a:r>
            <a:r>
              <a:rPr lang="de-DE" sz="1600" dirty="0" smtClean="0"/>
              <a:t> </a:t>
            </a:r>
            <a:r>
              <a:rPr lang="de-DE" sz="1600" dirty="0" err="1" smtClean="0"/>
              <a:t>term</a:t>
            </a:r>
            <a:r>
              <a:rPr lang="de-DE" sz="1600" dirty="0" smtClean="0"/>
              <a:t> </a:t>
            </a:r>
            <a:r>
              <a:rPr lang="de-DE" sz="1600" dirty="0" err="1" smtClean="0"/>
              <a:t>only</a:t>
            </a:r>
            <a:endParaRPr lang="de-DE" sz="1600" dirty="0" smtClean="0"/>
          </a:p>
          <a:p>
            <a:r>
              <a:rPr lang="de-DE" sz="1600" dirty="0" smtClean="0"/>
              <a:t>(Fabian Mack)</a:t>
            </a:r>
            <a:endParaRPr lang="en-US" sz="1600" dirty="0"/>
          </a:p>
        </p:txBody>
      </p:sp>
      <p:pic>
        <p:nvPicPr>
          <p:cNvPr id="63" name="Grafik 62"/>
          <p:cNvPicPr>
            <a:picLocks noChangeAspect="1"/>
          </p:cNvPicPr>
          <p:nvPr/>
        </p:nvPicPr>
        <p:blipFill rotWithShape="1">
          <a:blip r:embed="rId13"/>
          <a:srcRect l="64277" r="-79"/>
          <a:stretch/>
        </p:blipFill>
        <p:spPr>
          <a:xfrm>
            <a:off x="1077041" y="1990210"/>
            <a:ext cx="2044572" cy="4170450"/>
          </a:xfrm>
          <a:prstGeom prst="rect">
            <a:avLst/>
          </a:prstGeom>
        </p:spPr>
      </p:pic>
      <p:pic>
        <p:nvPicPr>
          <p:cNvPr id="64" name="Grafik 6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9512" y="3156079"/>
            <a:ext cx="2738690" cy="1873008"/>
          </a:xfrm>
          <a:prstGeom prst="rect">
            <a:avLst/>
          </a:prstGeom>
        </p:spPr>
      </p:pic>
      <p:sp>
        <p:nvSpPr>
          <p:cNvPr id="66" name="Inhaltsplatzhalter 2"/>
          <p:cNvSpPr txBox="1">
            <a:spLocks/>
          </p:cNvSpPr>
          <p:nvPr/>
        </p:nvSpPr>
        <p:spPr bwMode="auto">
          <a:xfrm>
            <a:off x="4673573" y="1268760"/>
            <a:ext cx="3724481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smtClean="0">
                <a:solidFill>
                  <a:schemeClr val="bg2">
                    <a:lumMod val="75000"/>
                  </a:schemeClr>
                </a:solidFill>
              </a:rPr>
              <a:t>PB4: all electron relativistic</a:t>
            </a:r>
          </a:p>
          <a:p>
            <a:r>
              <a:rPr lang="de-DE" kern="0" dirty="0" smtClean="0"/>
              <a:t>NMR </a:t>
            </a:r>
            <a:r>
              <a:rPr lang="de-DE" kern="0" dirty="0" err="1" smtClean="0"/>
              <a:t>coupling</a:t>
            </a:r>
            <a:r>
              <a:rPr lang="de-DE" kern="0" dirty="0" smtClean="0"/>
              <a:t> </a:t>
            </a:r>
            <a:r>
              <a:rPr lang="de-DE" kern="0" dirty="0" err="1" smtClean="0"/>
              <a:t>constants</a:t>
            </a:r>
            <a:endParaRPr lang="de-DE" kern="0" dirty="0" smtClean="0"/>
          </a:p>
          <a:p>
            <a:endParaRPr lang="de-DE" kern="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kern="0" dirty="0" smtClean="0">
              <a:solidFill>
                <a:schemeClr val="bg2">
                  <a:lumMod val="75000"/>
                </a:schemeClr>
              </a:solidFill>
            </a:endParaRPr>
          </a:p>
          <a:p>
            <a:endParaRPr lang="en-US" kern="0" dirty="0" smtClean="0"/>
          </a:p>
          <a:p>
            <a:endParaRPr lang="en-US" kern="0" dirty="0"/>
          </a:p>
          <a:p>
            <a:endParaRPr lang="en-US" kern="0" dirty="0" smtClean="0"/>
          </a:p>
          <a:p>
            <a:endParaRPr lang="de-DE" kern="0" dirty="0" smtClean="0"/>
          </a:p>
          <a:p>
            <a:endParaRPr lang="de-DE" kern="0" dirty="0"/>
          </a:p>
          <a:p>
            <a:endParaRPr lang="de-DE" kern="0" dirty="0" smtClean="0"/>
          </a:p>
          <a:p>
            <a:endParaRPr lang="de-DE" kern="0" dirty="0"/>
          </a:p>
          <a:p>
            <a:endParaRPr lang="de-DE" kern="0" dirty="0" smtClean="0"/>
          </a:p>
          <a:p>
            <a:endParaRPr lang="en-US" kern="0" dirty="0" smtClean="0"/>
          </a:p>
          <a:p>
            <a:r>
              <a:rPr lang="en-US" kern="0" dirty="0" smtClean="0"/>
              <a:t>NMR-related cooperation?!</a:t>
            </a:r>
            <a:endParaRPr lang="en-US" kern="0" dirty="0"/>
          </a:p>
        </p:txBody>
      </p:sp>
      <p:sp>
        <p:nvSpPr>
          <p:cNvPr id="67" name="Inhaltsplatzhalter 2"/>
          <p:cNvSpPr txBox="1">
            <a:spLocks/>
          </p:cNvSpPr>
          <p:nvPr/>
        </p:nvSpPr>
        <p:spPr bwMode="auto">
          <a:xfrm>
            <a:off x="395536" y="1247721"/>
            <a:ext cx="4374180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kern="0" dirty="0" err="1" smtClean="0"/>
              <a:t>Investigate</a:t>
            </a:r>
            <a:r>
              <a:rPr lang="de-DE" kern="0" dirty="0" smtClean="0"/>
              <a:t> </a:t>
            </a:r>
            <a:r>
              <a:rPr lang="de-DE" kern="0" dirty="0" err="1" smtClean="0"/>
              <a:t>new</a:t>
            </a:r>
            <a:r>
              <a:rPr lang="de-DE" kern="0" dirty="0" smtClean="0"/>
              <a:t> </a:t>
            </a:r>
            <a:r>
              <a:rPr lang="de-DE" kern="0" dirty="0" err="1" smtClean="0"/>
              <a:t>binding</a:t>
            </a:r>
            <a:r>
              <a:rPr lang="de-DE" kern="0" dirty="0" smtClean="0"/>
              <a:t> </a:t>
            </a:r>
            <a:r>
              <a:rPr lang="de-DE" kern="0" dirty="0" err="1" smtClean="0"/>
              <a:t>motifs</a:t>
            </a:r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310234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2656"/>
            <a:ext cx="8265445" cy="561975"/>
          </a:xfrm>
        </p:spPr>
        <p:txBody>
          <a:bodyPr/>
          <a:lstStyle/>
          <a:p>
            <a:r>
              <a:rPr lang="en-US" dirty="0" smtClean="0"/>
              <a:t>Motivation</a:t>
            </a:r>
            <a:endParaRPr lang="en-US" b="0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392113" y="1271042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8344" y="4797152"/>
            <a:ext cx="1051643" cy="1189152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560" y="5752050"/>
            <a:ext cx="6584127" cy="548644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7142" y="6436084"/>
            <a:ext cx="4247619" cy="36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568" y="921951"/>
            <a:ext cx="6637239" cy="484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67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2656"/>
            <a:ext cx="8265445" cy="561975"/>
          </a:xfrm>
        </p:spPr>
        <p:txBody>
          <a:bodyPr/>
          <a:lstStyle/>
          <a:p>
            <a:r>
              <a:rPr lang="en-US" dirty="0" smtClean="0"/>
              <a:t>Motivation</a:t>
            </a:r>
            <a:endParaRPr lang="en-US" b="0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392113" y="1271042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8344" y="4797152"/>
            <a:ext cx="1051643" cy="1189152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560" y="5752050"/>
            <a:ext cx="6584127" cy="548644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7142" y="6436084"/>
            <a:ext cx="4247619" cy="36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568" y="921951"/>
            <a:ext cx="6637239" cy="484648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89564" y="3790245"/>
            <a:ext cx="3182636" cy="217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8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2656"/>
            <a:ext cx="8265445" cy="561975"/>
          </a:xfrm>
        </p:spPr>
        <p:txBody>
          <a:bodyPr/>
          <a:lstStyle/>
          <a:p>
            <a:r>
              <a:rPr lang="en-US" dirty="0"/>
              <a:t>Conformational analysis</a:t>
            </a:r>
            <a:endParaRPr lang="en-US" b="0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392113" y="1271042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dirty="0" smtClean="0"/>
              <a:t>     The </a:t>
            </a:r>
            <a:r>
              <a:rPr lang="en-US" dirty="0"/>
              <a:t>binding motif under </a:t>
            </a:r>
            <a:r>
              <a:rPr lang="en-US" dirty="0" smtClean="0"/>
              <a:t>investigation</a:t>
            </a:r>
            <a:endParaRPr lang="en-US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7142" y="6436084"/>
            <a:ext cx="4247619" cy="360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228" y="1947241"/>
            <a:ext cx="8431544" cy="296351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525" y="5114001"/>
            <a:ext cx="1737231" cy="34633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7001" y="5114000"/>
            <a:ext cx="2103071" cy="34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3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2656"/>
            <a:ext cx="8265445" cy="561975"/>
          </a:xfrm>
        </p:spPr>
        <p:txBody>
          <a:bodyPr/>
          <a:lstStyle/>
          <a:p>
            <a:r>
              <a:rPr lang="en-US" dirty="0"/>
              <a:t>Conformational analysis</a:t>
            </a:r>
            <a:endParaRPr lang="en-US" b="0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392113" y="1271042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7142" y="6436084"/>
            <a:ext cx="4247619" cy="36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1756" y="978825"/>
            <a:ext cx="5574540" cy="525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1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894631"/>
            <a:ext cx="5455258" cy="524202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2656"/>
            <a:ext cx="8265445" cy="561975"/>
          </a:xfrm>
        </p:spPr>
        <p:txBody>
          <a:bodyPr/>
          <a:lstStyle/>
          <a:p>
            <a:r>
              <a:rPr lang="en-US" dirty="0"/>
              <a:t>Proposal of planar binding motifs</a:t>
            </a:r>
            <a:endParaRPr lang="en-US" b="0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392113" y="1271042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smtClean="0"/>
              <a:t>Objective:</a:t>
            </a:r>
            <a:br>
              <a:rPr lang="en-US" dirty="0" smtClean="0"/>
            </a:br>
            <a:r>
              <a:rPr lang="en-US" dirty="0" smtClean="0"/>
              <a:t>a </a:t>
            </a:r>
            <a:r>
              <a:rPr lang="en-US" dirty="0"/>
              <a:t>planar structure with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maximized </a:t>
            </a:r>
            <a:r>
              <a:rPr lang="en-US" dirty="0"/>
              <a:t>hydrogen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binding</a:t>
            </a:r>
            <a:endParaRPr lang="en-US" dirty="0"/>
          </a:p>
          <a:p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Strategy:</a:t>
            </a:r>
            <a:br>
              <a:rPr lang="en-US" dirty="0" smtClean="0"/>
            </a:br>
            <a:r>
              <a:rPr lang="en-US" dirty="0" smtClean="0"/>
              <a:t>    -   Heteroatoms</a:t>
            </a:r>
            <a:br>
              <a:rPr lang="en-US" dirty="0" smtClean="0"/>
            </a:br>
            <a:r>
              <a:rPr lang="en-US" dirty="0" smtClean="0"/>
              <a:t>    -   Five-membered rings</a:t>
            </a:r>
            <a:br>
              <a:rPr lang="en-US" dirty="0" smtClean="0"/>
            </a:br>
            <a:r>
              <a:rPr lang="en-US" dirty="0" smtClean="0"/>
              <a:t>    -   Triple </a:t>
            </a:r>
            <a:r>
              <a:rPr lang="en-US" dirty="0"/>
              <a:t>bonds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7142" y="6436084"/>
            <a:ext cx="4247619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2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2656"/>
            <a:ext cx="8265445" cy="561975"/>
          </a:xfrm>
        </p:spPr>
        <p:txBody>
          <a:bodyPr/>
          <a:lstStyle/>
          <a:p>
            <a:r>
              <a:rPr lang="en-US" dirty="0"/>
              <a:t>Proposal of planar binding motifs</a:t>
            </a:r>
            <a:endParaRPr lang="en-US" b="0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142" y="6436084"/>
            <a:ext cx="4247619" cy="36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11" y="1243066"/>
            <a:ext cx="8778778" cy="437186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848" y="1196177"/>
            <a:ext cx="1370541" cy="200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8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2656"/>
            <a:ext cx="8265445" cy="561975"/>
          </a:xfrm>
        </p:spPr>
        <p:txBody>
          <a:bodyPr/>
          <a:lstStyle/>
          <a:p>
            <a:r>
              <a:rPr lang="en-US" dirty="0"/>
              <a:t>Comparison with experimental NMR data</a:t>
            </a:r>
            <a:endParaRPr lang="en-US" b="0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392113" y="1271042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B3LYP </a:t>
            </a:r>
            <a:r>
              <a:rPr lang="en-US" baseline="30000" dirty="0"/>
              <a:t>1</a:t>
            </a:r>
            <a:r>
              <a:rPr lang="en-US" dirty="0"/>
              <a:t>H-NMR chemical shifts in ppm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7142" y="6436084"/>
            <a:ext cx="4247619" cy="36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466" y="827382"/>
            <a:ext cx="8465068" cy="52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50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IT-PPT_Master_dt_2016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9D9D9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808080"/>
        </a:hlink>
        <a:folHlink>
          <a:srgbClr val="7D92C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KIT-PPT_Master_dt_2016</Template>
  <TotalTime>0</TotalTime>
  <Words>831</Words>
  <Application>Microsoft Office PowerPoint</Application>
  <PresentationFormat>Bildschirmpräsentation (4:3)</PresentationFormat>
  <Paragraphs>288</Paragraphs>
  <Slides>21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9" baseType="lpstr">
      <vt:lpstr>Arial</vt:lpstr>
      <vt:lpstr>Courant</vt:lpstr>
      <vt:lpstr>Symbol</vt:lpstr>
      <vt:lpstr>Times</vt:lpstr>
      <vt:lpstr>Times New Roman</vt:lpstr>
      <vt:lpstr>Wingdings</vt:lpstr>
      <vt:lpstr>KIT-PPT_Master_dt_2016</vt:lpstr>
      <vt:lpstr>Equation</vt:lpstr>
      <vt:lpstr>PowerPoint-Präsentation</vt:lpstr>
      <vt:lpstr>Application</vt:lpstr>
      <vt:lpstr>Motivation</vt:lpstr>
      <vt:lpstr>Motivation</vt:lpstr>
      <vt:lpstr>Conformational analysis</vt:lpstr>
      <vt:lpstr>Conformational analysis</vt:lpstr>
      <vt:lpstr>Proposal of planar binding motifs</vt:lpstr>
      <vt:lpstr>Proposal of planar binding motifs</vt:lpstr>
      <vt:lpstr>Comparison with experimental NMR data</vt:lpstr>
      <vt:lpstr>Comparison with experimental NMR data</vt:lpstr>
      <vt:lpstr>Comparison with experimental NMR data</vt:lpstr>
      <vt:lpstr>Comparison with experimental NMR data</vt:lpstr>
      <vt:lpstr>Comparison with experimental NMR data</vt:lpstr>
      <vt:lpstr>Q5-B Further development of TURBOMOLE´s  NMR module: status 02/2018</vt:lpstr>
      <vt:lpstr>PB1: shieldings with effective core potentials</vt:lpstr>
      <vt:lpstr>PB1a: vibrational circular dichroism spectra</vt:lpstr>
      <vt:lpstr>PB2: environmental / solvent effects</vt:lpstr>
      <vt:lpstr>PB3: efficiency - (MA)RI-J approximation </vt:lpstr>
      <vt:lpstr>PB3: efficiency – further improvements</vt:lpstr>
      <vt:lpstr>Q5-B: Application</vt:lpstr>
      <vt:lpstr>Outlook</vt:lpstr>
    </vt:vector>
  </TitlesOfParts>
  <Company>Frost-RL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Dominik Voll</dc:creator>
  <cp:lastModifiedBy>Kevin Reiter</cp:lastModifiedBy>
  <cp:revision>256</cp:revision>
  <cp:lastPrinted>2017-03-27T12:14:35Z</cp:lastPrinted>
  <dcterms:created xsi:type="dcterms:W3CDTF">2015-12-26T12:20:34Z</dcterms:created>
  <dcterms:modified xsi:type="dcterms:W3CDTF">2018-02-25T21:30:48Z</dcterms:modified>
</cp:coreProperties>
</file>